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FS Didot" panose="020B0604020202020204" charset="0"/>
      <p:regular r:id="rId53"/>
    </p:embeddedFont>
    <p:embeddedFont>
      <p:font typeface="Open Sans" panose="020B0604020202020204" charset="0"/>
      <p:regular r:id="rId54"/>
      <p:bold r:id="rId55"/>
      <p:italic r:id="rId56"/>
      <p:boldItalic r:id="rId57"/>
    </p:embeddedFont>
    <p:embeddedFont>
      <p:font typeface="Open Sans Light" panose="020B060402020202020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b4GFxwFQrNQJM776FJLJxlGdK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0" name="Google Shape;53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23589e02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b23589e02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23589e023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b23589e023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medium.com/@ixeno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://linkedin.com/in/john-karakasis-157b03175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inkedin.com/in/ilias-xenogiannis/" TargetMode="External"/><Relationship Id="rId5" Type="http://schemas.openxmlformats.org/officeDocument/2006/relationships/image" Target="../media/image63.png"/><Relationship Id="rId10" Type="http://schemas.openxmlformats.org/officeDocument/2006/relationships/hyperlink" Target="http://github.com/ilias1111/pandas-introduction-seminar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pandas.pydata.org/doc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hyperlink" Target="http://bit.ly/3awAwG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539891" y="3264816"/>
            <a:ext cx="3756917" cy="3773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5586355" y="2396492"/>
            <a:ext cx="3807886" cy="382495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405405" y="3987325"/>
            <a:ext cx="6169785" cy="58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73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Ilias Xenogiannis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9560060" y="4839953"/>
            <a:ext cx="5716579" cy="55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Ioannis Karakasis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1028700" y="1884579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1028700" y="4449603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1028700" y="7115735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7342350" y="95750"/>
            <a:ext cx="10591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74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Getting to know your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487152" y="897225"/>
            <a:ext cx="2462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df.columns </a:t>
            </a:r>
            <a:endParaRPr i="1"/>
          </a:p>
        </p:txBody>
      </p:sp>
      <p:sp>
        <p:nvSpPr>
          <p:cNvPr id="212" name="Google Shape;212;p10"/>
          <p:cNvSpPr txBox="1"/>
          <p:nvPr/>
        </p:nvSpPr>
        <p:spPr>
          <a:xfrm>
            <a:off x="2732299" y="1684521"/>
            <a:ext cx="3593898" cy="52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list of column names</a:t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487152" y="3654800"/>
            <a:ext cx="17415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df.info()</a:t>
            </a:r>
            <a:endParaRPr i="1"/>
          </a:p>
        </p:txBody>
      </p:sp>
      <p:sp>
        <p:nvSpPr>
          <p:cNvPr id="214" name="Google Shape;214;p10"/>
          <p:cNvSpPr txBox="1"/>
          <p:nvPr/>
        </p:nvSpPr>
        <p:spPr>
          <a:xfrm>
            <a:off x="2732299" y="4286906"/>
            <a:ext cx="3367968" cy="47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15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Summary of datsaset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487153" y="6219825"/>
            <a:ext cx="2462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df.values()</a:t>
            </a:r>
            <a:endParaRPr i="1"/>
          </a:p>
        </p:txBody>
      </p:sp>
      <p:sp>
        <p:nvSpPr>
          <p:cNvPr id="216" name="Google Shape;216;p10"/>
          <p:cNvSpPr txBox="1"/>
          <p:nvPr/>
        </p:nvSpPr>
        <p:spPr>
          <a:xfrm>
            <a:off x="2761595" y="6926359"/>
            <a:ext cx="3445191" cy="101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Array of dataframe's </a:t>
            </a:r>
            <a:endParaRPr/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values</a:t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4">
            <a:alphaModFix/>
          </a:blip>
          <a:srcRect l="-4100" r="38702" b="46429"/>
          <a:stretch/>
        </p:blipFill>
        <p:spPr>
          <a:xfrm>
            <a:off x="8536675" y="2661075"/>
            <a:ext cx="8202849" cy="49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/>
          <p:nvPr/>
        </p:nvSpPr>
        <p:spPr>
          <a:xfrm>
            <a:off x="762882" y="1565628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7342350" y="95750"/>
            <a:ext cx="10591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74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Getting to know your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487151" y="723675"/>
            <a:ext cx="19959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df.shape </a:t>
            </a:r>
            <a:endParaRPr i="1"/>
          </a:p>
        </p:txBody>
      </p:sp>
      <p:sp>
        <p:nvSpPr>
          <p:cNvPr id="226" name="Google Shape;226;p11"/>
          <p:cNvSpPr txBox="1"/>
          <p:nvPr/>
        </p:nvSpPr>
        <p:spPr>
          <a:xfrm>
            <a:off x="2483050" y="1365575"/>
            <a:ext cx="4055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(rows, columns)=(6, 3)</a:t>
            </a:r>
            <a:endParaRPr/>
          </a:p>
        </p:txBody>
      </p:sp>
      <p:sp>
        <p:nvSpPr>
          <p:cNvPr id="227" name="Google Shape;227;p11"/>
          <p:cNvSpPr txBox="1"/>
          <p:nvPr/>
        </p:nvSpPr>
        <p:spPr>
          <a:xfrm>
            <a:off x="487152" y="3754150"/>
            <a:ext cx="25935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df.describe()</a:t>
            </a:r>
            <a:endParaRPr i="1"/>
          </a:p>
        </p:txBody>
      </p:sp>
      <p:sp>
        <p:nvSpPr>
          <p:cNvPr id="228" name="Google Shape;228;p11"/>
          <p:cNvSpPr txBox="1"/>
          <p:nvPr/>
        </p:nvSpPr>
        <p:spPr>
          <a:xfrm>
            <a:off x="2563156" y="4373898"/>
            <a:ext cx="3409870" cy="47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15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Dataframe's Statistics</a:t>
            </a:r>
            <a:endParaRPr/>
          </a:p>
        </p:txBody>
      </p:sp>
      <p:sp>
        <p:nvSpPr>
          <p:cNvPr id="229" name="Google Shape;229;p11"/>
          <p:cNvSpPr txBox="1"/>
          <p:nvPr/>
        </p:nvSpPr>
        <p:spPr>
          <a:xfrm>
            <a:off x="487151" y="6146025"/>
            <a:ext cx="1534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27" b="0" i="1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df.index</a:t>
            </a:r>
            <a:endParaRPr i="1"/>
          </a:p>
        </p:txBody>
      </p:sp>
      <p:sp>
        <p:nvSpPr>
          <p:cNvPr id="230" name="Google Shape;230;p11"/>
          <p:cNvSpPr txBox="1"/>
          <p:nvPr/>
        </p:nvSpPr>
        <p:spPr>
          <a:xfrm>
            <a:off x="2683938" y="6675825"/>
            <a:ext cx="31683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Range of indexing</a:t>
            </a:r>
            <a:endParaRPr/>
          </a:p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(start, step, stop) </a:t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>
            <a:off x="762882" y="4545172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"/>
          <p:cNvSpPr/>
          <p:nvPr/>
        </p:nvSpPr>
        <p:spPr>
          <a:xfrm>
            <a:off x="762882" y="6894458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2739" y="2043475"/>
            <a:ext cx="8390724" cy="620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6883672" y="3479690"/>
            <a:ext cx="5300520" cy="270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Slicing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&amp;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Indexing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/>
        </p:nvSpPr>
        <p:spPr>
          <a:xfrm>
            <a:off x="8343400" y="-8500"/>
            <a:ext cx="87882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Slicing &amp; Indexing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7" name="Google Shape;247;p13"/>
          <p:cNvGrpSpPr/>
          <p:nvPr/>
        </p:nvGrpSpPr>
        <p:grpSpPr>
          <a:xfrm>
            <a:off x="7103650" y="1230920"/>
            <a:ext cx="7019559" cy="4693019"/>
            <a:chOff x="0" y="0"/>
            <a:chExt cx="2433979" cy="1627269"/>
          </a:xfrm>
        </p:grpSpPr>
        <p:sp>
          <p:nvSpPr>
            <p:cNvPr id="248" name="Google Shape;248;p13"/>
            <p:cNvSpPr/>
            <p:nvPr/>
          </p:nvSpPr>
          <p:spPr>
            <a:xfrm>
              <a:off x="92710" y="293370"/>
              <a:ext cx="2328569" cy="1321199"/>
            </a:xfrm>
            <a:custGeom>
              <a:avLst/>
              <a:gdLst/>
              <a:ahLst/>
              <a:cxnLst/>
              <a:rect l="l" t="t" r="r" b="b"/>
              <a:pathLst>
                <a:path w="2328569" h="1321199" extrusionOk="0">
                  <a:moveTo>
                    <a:pt x="0" y="1266589"/>
                  </a:moveTo>
                  <a:lnTo>
                    <a:pt x="0" y="1321199"/>
                  </a:lnTo>
                  <a:lnTo>
                    <a:pt x="2328569" y="1321199"/>
                  </a:lnTo>
                  <a:lnTo>
                    <a:pt x="2328569" y="54610"/>
                  </a:lnTo>
                  <a:lnTo>
                    <a:pt x="2273959" y="0"/>
                  </a:lnTo>
                  <a:lnTo>
                    <a:pt x="2273959" y="1266589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249" name="Google Shape;249;p13"/>
            <p:cNvSpPr/>
            <p:nvPr/>
          </p:nvSpPr>
          <p:spPr>
            <a:xfrm>
              <a:off x="6350" y="11430"/>
              <a:ext cx="2353969" cy="1535829"/>
            </a:xfrm>
            <a:custGeom>
              <a:avLst/>
              <a:gdLst/>
              <a:ahLst/>
              <a:cxnLst/>
              <a:rect l="l" t="t" r="r" b="b"/>
              <a:pathLst>
                <a:path w="2353969" h="1535829" extrusionOk="0">
                  <a:moveTo>
                    <a:pt x="2083459" y="0"/>
                  </a:moveTo>
                  <a:lnTo>
                    <a:pt x="0" y="1270"/>
                  </a:lnTo>
                  <a:lnTo>
                    <a:pt x="0" y="1535829"/>
                  </a:lnTo>
                  <a:lnTo>
                    <a:pt x="2352699" y="1535829"/>
                  </a:lnTo>
                  <a:lnTo>
                    <a:pt x="2353969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250" name="Google Shape;250;p13"/>
            <p:cNvSpPr/>
            <p:nvPr/>
          </p:nvSpPr>
          <p:spPr>
            <a:xfrm>
              <a:off x="0" y="0"/>
              <a:ext cx="2433979" cy="1627269"/>
            </a:xfrm>
            <a:custGeom>
              <a:avLst/>
              <a:gdLst/>
              <a:ahLst/>
              <a:cxnLst/>
              <a:rect l="l" t="t" r="r" b="b"/>
              <a:pathLst>
                <a:path w="2433979" h="1627269" extrusionOk="0">
                  <a:moveTo>
                    <a:pt x="2366669" y="275590"/>
                  </a:moveTo>
                  <a:lnTo>
                    <a:pt x="2366669" y="275590"/>
                  </a:lnTo>
                  <a:lnTo>
                    <a:pt x="2365399" y="274320"/>
                  </a:lnTo>
                  <a:lnTo>
                    <a:pt x="2229509" y="138430"/>
                  </a:lnTo>
                  <a:lnTo>
                    <a:pt x="2162199" y="71120"/>
                  </a:lnTo>
                  <a:lnTo>
                    <a:pt x="2091079" y="0"/>
                  </a:lnTo>
                  <a:lnTo>
                    <a:pt x="0" y="0"/>
                  </a:lnTo>
                  <a:lnTo>
                    <a:pt x="0" y="1559959"/>
                  </a:lnTo>
                  <a:lnTo>
                    <a:pt x="80010" y="1559959"/>
                  </a:lnTo>
                  <a:lnTo>
                    <a:pt x="80010" y="1627269"/>
                  </a:lnTo>
                  <a:lnTo>
                    <a:pt x="2433979" y="1627269"/>
                  </a:lnTo>
                  <a:lnTo>
                    <a:pt x="2433979" y="342900"/>
                  </a:lnTo>
                  <a:lnTo>
                    <a:pt x="2366669" y="275590"/>
                  </a:lnTo>
                  <a:close/>
                  <a:moveTo>
                    <a:pt x="2094889" y="21590"/>
                  </a:moveTo>
                  <a:lnTo>
                    <a:pt x="2220619" y="146050"/>
                  </a:lnTo>
                  <a:lnTo>
                    <a:pt x="2345079" y="270510"/>
                  </a:lnTo>
                  <a:lnTo>
                    <a:pt x="2094889" y="270510"/>
                  </a:lnTo>
                  <a:lnTo>
                    <a:pt x="2094889" y="21590"/>
                  </a:lnTo>
                  <a:close/>
                  <a:moveTo>
                    <a:pt x="12700" y="1547259"/>
                  </a:moveTo>
                  <a:lnTo>
                    <a:pt x="12700" y="12700"/>
                  </a:lnTo>
                  <a:lnTo>
                    <a:pt x="2082189" y="12700"/>
                  </a:lnTo>
                  <a:lnTo>
                    <a:pt x="2082189" y="278130"/>
                  </a:lnTo>
                  <a:cubicBezTo>
                    <a:pt x="2082189" y="281940"/>
                    <a:pt x="2084729" y="284480"/>
                    <a:pt x="2088539" y="284480"/>
                  </a:cubicBezTo>
                  <a:lnTo>
                    <a:pt x="2353969" y="284480"/>
                  </a:lnTo>
                  <a:lnTo>
                    <a:pt x="2353969" y="1547259"/>
                  </a:lnTo>
                  <a:lnTo>
                    <a:pt x="12700" y="1547259"/>
                  </a:lnTo>
                  <a:close/>
                  <a:moveTo>
                    <a:pt x="2421279" y="1614569"/>
                  </a:moveTo>
                  <a:lnTo>
                    <a:pt x="92710" y="1614569"/>
                  </a:lnTo>
                  <a:lnTo>
                    <a:pt x="92710" y="1559959"/>
                  </a:lnTo>
                  <a:lnTo>
                    <a:pt x="2366669" y="1559959"/>
                  </a:lnTo>
                  <a:lnTo>
                    <a:pt x="2366669" y="293370"/>
                  </a:lnTo>
                  <a:lnTo>
                    <a:pt x="2421279" y="347980"/>
                  </a:lnTo>
                  <a:lnTo>
                    <a:pt x="2421279" y="1614569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13"/>
          <p:cNvPicPr preferRelativeResize="0"/>
          <p:nvPr/>
        </p:nvPicPr>
        <p:blipFill rotWithShape="1">
          <a:blip r:embed="rId4">
            <a:alphaModFix/>
          </a:blip>
          <a:srcRect t="3230" b="3231"/>
          <a:stretch/>
        </p:blipFill>
        <p:spPr>
          <a:xfrm>
            <a:off x="7231794" y="2115381"/>
            <a:ext cx="6471663" cy="350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5">
            <a:alphaModFix/>
          </a:blip>
          <a:srcRect r="26273"/>
          <a:stretch/>
        </p:blipFill>
        <p:spPr>
          <a:xfrm>
            <a:off x="14358120" y="2353506"/>
            <a:ext cx="3596613" cy="6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/>
          <p:nvPr/>
        </p:nvSpPr>
        <p:spPr>
          <a:xfrm>
            <a:off x="14738728" y="5923939"/>
            <a:ext cx="2835397" cy="2718302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D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6">
            <a:alphaModFix/>
          </a:blip>
          <a:srcRect b="1577"/>
          <a:stretch/>
        </p:blipFill>
        <p:spPr>
          <a:xfrm>
            <a:off x="4494714" y="7731031"/>
            <a:ext cx="6555786" cy="1527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/>
          <p:nvPr/>
        </p:nvSpPr>
        <p:spPr>
          <a:xfrm rot="5400000">
            <a:off x="14997823" y="4159114"/>
            <a:ext cx="2479987" cy="887492"/>
          </a:xfrm>
          <a:custGeom>
            <a:avLst/>
            <a:gdLst/>
            <a:ahLst/>
            <a:cxnLst/>
            <a:rect l="l" t="t" r="r" b="b"/>
            <a:pathLst>
              <a:path w="1213709" h="434340" extrusionOk="0">
                <a:moveTo>
                  <a:pt x="1195929" y="187960"/>
                </a:moveTo>
                <a:lnTo>
                  <a:pt x="934309" y="11430"/>
                </a:lnTo>
                <a:cubicBezTo>
                  <a:pt x="916529" y="0"/>
                  <a:pt x="893669" y="3810"/>
                  <a:pt x="880969" y="21590"/>
                </a:cubicBezTo>
                <a:cubicBezTo>
                  <a:pt x="869539" y="39370"/>
                  <a:pt x="873349" y="62230"/>
                  <a:pt x="891129" y="74930"/>
                </a:cubicBezTo>
                <a:lnTo>
                  <a:pt x="1049879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049879" y="257810"/>
                </a:lnTo>
                <a:lnTo>
                  <a:pt x="891129" y="364490"/>
                </a:lnTo>
                <a:cubicBezTo>
                  <a:pt x="873349" y="375920"/>
                  <a:pt x="869539" y="400050"/>
                  <a:pt x="880969" y="417830"/>
                </a:cubicBezTo>
                <a:cubicBezTo>
                  <a:pt x="888589" y="429260"/>
                  <a:pt x="900019" y="434340"/>
                  <a:pt x="912719" y="434340"/>
                </a:cubicBezTo>
                <a:cubicBezTo>
                  <a:pt x="920339" y="434340"/>
                  <a:pt x="927959" y="431800"/>
                  <a:pt x="934309" y="427990"/>
                </a:cubicBezTo>
                <a:lnTo>
                  <a:pt x="1197199" y="251460"/>
                </a:lnTo>
                <a:cubicBezTo>
                  <a:pt x="1207359" y="243840"/>
                  <a:pt x="1213709" y="232410"/>
                  <a:pt x="1213709" y="219710"/>
                </a:cubicBezTo>
                <a:cubicBezTo>
                  <a:pt x="1213709" y="207010"/>
                  <a:pt x="1207359" y="195580"/>
                  <a:pt x="1195929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"/>
          <p:cNvSpPr/>
          <p:nvPr/>
        </p:nvSpPr>
        <p:spPr>
          <a:xfrm>
            <a:off x="14386695" y="3290137"/>
            <a:ext cx="1924315" cy="166673"/>
          </a:xfrm>
          <a:custGeom>
            <a:avLst/>
            <a:gdLst/>
            <a:ahLst/>
            <a:cxnLst/>
            <a:rect l="l" t="t" r="r" b="b"/>
            <a:pathLst>
              <a:path w="806450" h="69850" extrusionOk="0">
                <a:moveTo>
                  <a:pt x="515620" y="0"/>
                </a:moveTo>
                <a:lnTo>
                  <a:pt x="0" y="0"/>
                </a:lnTo>
                <a:lnTo>
                  <a:pt x="0" y="69850"/>
                </a:lnTo>
                <a:lnTo>
                  <a:pt x="806450" y="69850"/>
                </a:lnTo>
                <a:lnTo>
                  <a:pt x="806450" y="0"/>
                </a:lnTo>
                <a:close/>
              </a:path>
            </a:pathLst>
          </a:custGeom>
          <a:solidFill>
            <a:srgbClr val="FBFCFD"/>
          </a:solidFill>
          <a:ln>
            <a:noFill/>
          </a:ln>
        </p:spPr>
      </p:sp>
      <p:sp>
        <p:nvSpPr>
          <p:cNvPr id="257" name="Google Shape;257;p13"/>
          <p:cNvSpPr txBox="1"/>
          <p:nvPr/>
        </p:nvSpPr>
        <p:spPr>
          <a:xfrm>
            <a:off x="14835327" y="6659520"/>
            <a:ext cx="2642202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Starting Dataset</a:t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 rot="1239074">
            <a:off x="11404544" y="6817920"/>
            <a:ext cx="1167787" cy="14794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latin typeface="Open Sans"/>
              </a:rPr>
              <a:t>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/>
          <p:nvPr/>
        </p:nvSpPr>
        <p:spPr>
          <a:xfrm>
            <a:off x="8343400" y="-8500"/>
            <a:ext cx="88074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Slicing &amp; Indexing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 t="7503"/>
          <a:stretch/>
        </p:blipFill>
        <p:spPr>
          <a:xfrm>
            <a:off x="0" y="0"/>
            <a:ext cx="793794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/>
          <p:nvPr/>
        </p:nvSpPr>
        <p:spPr>
          <a:xfrm>
            <a:off x="762882" y="1565628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1028700" y="6541182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14"/>
          <p:cNvPicPr preferRelativeResize="0"/>
          <p:nvPr/>
        </p:nvPicPr>
        <p:blipFill rotWithShape="1">
          <a:blip r:embed="rId4">
            <a:alphaModFix/>
          </a:blip>
          <a:srcRect t="1442" b="1441"/>
          <a:stretch/>
        </p:blipFill>
        <p:spPr>
          <a:xfrm>
            <a:off x="13545800" y="7050345"/>
            <a:ext cx="4540200" cy="234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 txBox="1"/>
          <p:nvPr/>
        </p:nvSpPr>
        <p:spPr>
          <a:xfrm>
            <a:off x="349174" y="705175"/>
            <a:ext cx="45402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df_indx.loc[categorical]</a:t>
            </a:r>
            <a:endParaRPr i="1"/>
          </a:p>
        </p:txBody>
      </p:sp>
      <p:sp>
        <p:nvSpPr>
          <p:cNvPr id="269" name="Google Shape;269;p14"/>
          <p:cNvSpPr txBox="1"/>
          <p:nvPr/>
        </p:nvSpPr>
        <p:spPr>
          <a:xfrm>
            <a:off x="2478692" y="1355208"/>
            <a:ext cx="4018359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displays only the row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 item  in [..] </a:t>
            </a:r>
            <a:endParaRPr/>
          </a:p>
        </p:txBody>
      </p:sp>
      <p:sp>
        <p:nvSpPr>
          <p:cNvPr id="270" name="Google Shape;270;p14"/>
          <p:cNvSpPr txBox="1"/>
          <p:nvPr/>
        </p:nvSpPr>
        <p:spPr>
          <a:xfrm>
            <a:off x="467347" y="4300163"/>
            <a:ext cx="4399611" cy="54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2" b="0" i="1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df_indx.iloc[index range]</a:t>
            </a:r>
            <a:endParaRPr i="1"/>
          </a:p>
        </p:txBody>
      </p:sp>
      <p:sp>
        <p:nvSpPr>
          <p:cNvPr id="271" name="Google Shape;271;p14"/>
          <p:cNvSpPr txBox="1"/>
          <p:nvPr/>
        </p:nvSpPr>
        <p:spPr>
          <a:xfrm>
            <a:off x="2827624" y="6144499"/>
            <a:ext cx="43995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displays only the</a:t>
            </a:r>
            <a:endParaRPr/>
          </a:p>
          <a:p>
            <a:pPr marL="0" marR="0" lvl="0" indent="0" algn="l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rows in the  given</a:t>
            </a:r>
            <a:endParaRPr/>
          </a:p>
          <a:p>
            <a:pPr marL="0" marR="0" lvl="0" indent="0" algn="l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9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range </a:t>
            </a:r>
            <a:endParaRPr/>
          </a:p>
        </p:txBody>
      </p:sp>
      <p:pic>
        <p:nvPicPr>
          <p:cNvPr id="272" name="Google Shape;27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8069" y="7050350"/>
            <a:ext cx="5467618" cy="2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0312" y="1285675"/>
            <a:ext cx="7453575" cy="55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/>
          <p:nvPr/>
        </p:nvSpPr>
        <p:spPr>
          <a:xfrm>
            <a:off x="767275" y="251425"/>
            <a:ext cx="79620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8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Changed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579436" y="1522630"/>
            <a:ext cx="9981641" cy="6668064"/>
            <a:chOff x="0" y="0"/>
            <a:chExt cx="2479040" cy="1656080"/>
          </a:xfrm>
        </p:grpSpPr>
        <p:sp>
          <p:nvSpPr>
            <p:cNvPr id="280" name="Google Shape;280;p15"/>
            <p:cNvSpPr/>
            <p:nvPr/>
          </p:nvSpPr>
          <p:spPr>
            <a:xfrm>
              <a:off x="92710" y="293370"/>
              <a:ext cx="2373630" cy="1350010"/>
            </a:xfrm>
            <a:custGeom>
              <a:avLst/>
              <a:gdLst/>
              <a:ahLst/>
              <a:cxnLst/>
              <a:rect l="l" t="t" r="r" b="b"/>
              <a:pathLst>
                <a:path w="2373630" h="1350010" extrusionOk="0">
                  <a:moveTo>
                    <a:pt x="0" y="1295400"/>
                  </a:moveTo>
                  <a:lnTo>
                    <a:pt x="0" y="1350010"/>
                  </a:lnTo>
                  <a:lnTo>
                    <a:pt x="2373630" y="1350010"/>
                  </a:lnTo>
                  <a:lnTo>
                    <a:pt x="2373630" y="54610"/>
                  </a:lnTo>
                  <a:lnTo>
                    <a:pt x="2319020" y="0"/>
                  </a:lnTo>
                  <a:lnTo>
                    <a:pt x="2319020" y="1295400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281" name="Google Shape;281;p15"/>
            <p:cNvSpPr/>
            <p:nvPr/>
          </p:nvSpPr>
          <p:spPr>
            <a:xfrm>
              <a:off x="6350" y="11430"/>
              <a:ext cx="2399030" cy="1564640"/>
            </a:xfrm>
            <a:custGeom>
              <a:avLst/>
              <a:gdLst/>
              <a:ahLst/>
              <a:cxnLst/>
              <a:rect l="l" t="t" r="r" b="b"/>
              <a:pathLst>
                <a:path w="2399030" h="1564640" extrusionOk="0">
                  <a:moveTo>
                    <a:pt x="2128520" y="0"/>
                  </a:moveTo>
                  <a:lnTo>
                    <a:pt x="0" y="1270"/>
                  </a:lnTo>
                  <a:lnTo>
                    <a:pt x="0" y="1564640"/>
                  </a:lnTo>
                  <a:lnTo>
                    <a:pt x="2397760" y="1564640"/>
                  </a:lnTo>
                  <a:lnTo>
                    <a:pt x="2399030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282" name="Google Shape;282;p15"/>
            <p:cNvSpPr/>
            <p:nvPr/>
          </p:nvSpPr>
          <p:spPr>
            <a:xfrm>
              <a:off x="0" y="0"/>
              <a:ext cx="2479040" cy="1656080"/>
            </a:xfrm>
            <a:custGeom>
              <a:avLst/>
              <a:gdLst/>
              <a:ahLst/>
              <a:cxnLst/>
              <a:rect l="l" t="t" r="r" b="b"/>
              <a:pathLst>
                <a:path w="2479040" h="1656080" extrusionOk="0">
                  <a:moveTo>
                    <a:pt x="2411730" y="275590"/>
                  </a:moveTo>
                  <a:lnTo>
                    <a:pt x="2411730" y="275590"/>
                  </a:lnTo>
                  <a:lnTo>
                    <a:pt x="2410460" y="274320"/>
                  </a:lnTo>
                  <a:lnTo>
                    <a:pt x="2274570" y="138430"/>
                  </a:lnTo>
                  <a:lnTo>
                    <a:pt x="2207260" y="71120"/>
                  </a:lnTo>
                  <a:lnTo>
                    <a:pt x="2136140" y="0"/>
                  </a:lnTo>
                  <a:lnTo>
                    <a:pt x="0" y="0"/>
                  </a:lnTo>
                  <a:lnTo>
                    <a:pt x="0" y="1588770"/>
                  </a:lnTo>
                  <a:lnTo>
                    <a:pt x="80010" y="1588770"/>
                  </a:lnTo>
                  <a:lnTo>
                    <a:pt x="80010" y="1656080"/>
                  </a:lnTo>
                  <a:lnTo>
                    <a:pt x="2479040" y="1656080"/>
                  </a:lnTo>
                  <a:lnTo>
                    <a:pt x="2479040" y="342900"/>
                  </a:lnTo>
                  <a:lnTo>
                    <a:pt x="2411730" y="275590"/>
                  </a:lnTo>
                  <a:close/>
                  <a:moveTo>
                    <a:pt x="2139950" y="21590"/>
                  </a:moveTo>
                  <a:lnTo>
                    <a:pt x="2265680" y="146050"/>
                  </a:lnTo>
                  <a:lnTo>
                    <a:pt x="2390140" y="270510"/>
                  </a:lnTo>
                  <a:lnTo>
                    <a:pt x="2139950" y="270510"/>
                  </a:lnTo>
                  <a:lnTo>
                    <a:pt x="2139950" y="21590"/>
                  </a:lnTo>
                  <a:close/>
                  <a:moveTo>
                    <a:pt x="12700" y="1576070"/>
                  </a:moveTo>
                  <a:lnTo>
                    <a:pt x="12700" y="12700"/>
                  </a:lnTo>
                  <a:lnTo>
                    <a:pt x="2127250" y="12700"/>
                  </a:lnTo>
                  <a:lnTo>
                    <a:pt x="2127250" y="278130"/>
                  </a:lnTo>
                  <a:cubicBezTo>
                    <a:pt x="2127250" y="281940"/>
                    <a:pt x="2129790" y="284480"/>
                    <a:pt x="2133600" y="284480"/>
                  </a:cubicBezTo>
                  <a:lnTo>
                    <a:pt x="2399030" y="284480"/>
                  </a:lnTo>
                  <a:lnTo>
                    <a:pt x="2399030" y="1576070"/>
                  </a:lnTo>
                  <a:lnTo>
                    <a:pt x="12700" y="1576070"/>
                  </a:lnTo>
                  <a:close/>
                  <a:moveTo>
                    <a:pt x="2466340" y="1643380"/>
                  </a:moveTo>
                  <a:lnTo>
                    <a:pt x="92710" y="1643380"/>
                  </a:lnTo>
                  <a:lnTo>
                    <a:pt x="92710" y="1588770"/>
                  </a:lnTo>
                  <a:lnTo>
                    <a:pt x="2411730" y="1588770"/>
                  </a:lnTo>
                  <a:lnTo>
                    <a:pt x="2411730" y="293370"/>
                  </a:lnTo>
                  <a:lnTo>
                    <a:pt x="2466340" y="347980"/>
                  </a:lnTo>
                  <a:lnTo>
                    <a:pt x="2466340" y="1643380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3" name="Google Shape;28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21" y="2756067"/>
            <a:ext cx="9071829" cy="4961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5"/>
          <p:cNvSpPr txBox="1"/>
          <p:nvPr/>
        </p:nvSpPr>
        <p:spPr>
          <a:xfrm rot="1009520">
            <a:off x="10991261" y="2884147"/>
            <a:ext cx="2905869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Multi-indexing?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/>
        </p:nvSpPr>
        <p:spPr>
          <a:xfrm>
            <a:off x="8407225" y="-8500"/>
            <a:ext cx="87435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Slicing &amp; Indexing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 t="7503"/>
          <a:stretch/>
        </p:blipFill>
        <p:spPr>
          <a:xfrm>
            <a:off x="0" y="0"/>
            <a:ext cx="793793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6"/>
          <p:cNvSpPr/>
          <p:nvPr/>
        </p:nvSpPr>
        <p:spPr>
          <a:xfrm>
            <a:off x="637907" y="3627431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637907" y="6624499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637907" y="807977"/>
            <a:ext cx="5460454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df.sort_index(level, ascending)</a:t>
            </a:r>
            <a:endParaRPr i="1"/>
          </a:p>
        </p:txBody>
      </p:sp>
      <p:sp>
        <p:nvSpPr>
          <p:cNvPr id="294" name="Google Shape;294;p16"/>
          <p:cNvSpPr txBox="1"/>
          <p:nvPr/>
        </p:nvSpPr>
        <p:spPr>
          <a:xfrm>
            <a:off x="2444507" y="3572340"/>
            <a:ext cx="1847255" cy="10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level= [list]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60" b="0" i="0" u="none" strike="noStrike" cap="none">
              <a:solidFill>
                <a:srgbClr val="FDFEF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2299199" y="6427800"/>
            <a:ext cx="522569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ascending= [list of  booleans]</a:t>
            </a:r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762882" y="7333030"/>
            <a:ext cx="4617393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(alphabetically/numerically)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 rotWithShape="1">
          <a:blip r:embed="rId4">
            <a:alphaModFix/>
          </a:blip>
          <a:srcRect r="6498"/>
          <a:stretch/>
        </p:blipFill>
        <p:spPr>
          <a:xfrm>
            <a:off x="8341525" y="2712824"/>
            <a:ext cx="9530359" cy="48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/>
        </p:nvSpPr>
        <p:spPr>
          <a:xfrm>
            <a:off x="7557300" y="275550"/>
            <a:ext cx="10401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7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Multi-level Indexing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304" y="2935117"/>
            <a:ext cx="12878908" cy="493048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6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 rotWithShape="1">
          <a:blip r:embed="rId4">
            <a:alphaModFix/>
          </a:blip>
          <a:srcRect l="396" r="7" b="1616"/>
          <a:stretch/>
        </p:blipFill>
        <p:spPr>
          <a:xfrm>
            <a:off x="0" y="5299740"/>
            <a:ext cx="9697279" cy="498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8547925" y="78900"/>
            <a:ext cx="82878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7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Locating by 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 rotWithShape="1">
          <a:blip r:embed="rId5">
            <a:alphaModFix/>
          </a:blip>
          <a:srcRect r="3183"/>
          <a:stretch/>
        </p:blipFill>
        <p:spPr>
          <a:xfrm>
            <a:off x="10921210" y="7498056"/>
            <a:ext cx="5230496" cy="87948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/>
          <p:nvPr/>
        </p:nvSpPr>
        <p:spPr>
          <a:xfrm rot="5400000">
            <a:off x="12559342" y="5917950"/>
            <a:ext cx="1954106" cy="405206"/>
          </a:xfrm>
          <a:custGeom>
            <a:avLst/>
            <a:gdLst/>
            <a:ahLst/>
            <a:cxnLst/>
            <a:rect l="l" t="t" r="r" b="b"/>
            <a:pathLst>
              <a:path w="2106853" h="436880" extrusionOk="0">
                <a:moveTo>
                  <a:pt x="2087803" y="190500"/>
                </a:moveTo>
                <a:lnTo>
                  <a:pt x="1826183" y="13970"/>
                </a:lnTo>
                <a:cubicBezTo>
                  <a:pt x="1808403" y="2540"/>
                  <a:pt x="1785543" y="6350"/>
                  <a:pt x="1772843" y="24130"/>
                </a:cubicBezTo>
                <a:cubicBezTo>
                  <a:pt x="1760143" y="41910"/>
                  <a:pt x="1765223" y="64770"/>
                  <a:pt x="1783003" y="77470"/>
                </a:cubicBezTo>
                <a:lnTo>
                  <a:pt x="1939213" y="182880"/>
                </a:lnTo>
                <a:lnTo>
                  <a:pt x="162560" y="182880"/>
                </a:lnTo>
                <a:lnTo>
                  <a:pt x="321310" y="76200"/>
                </a:lnTo>
                <a:cubicBezTo>
                  <a:pt x="339090" y="64770"/>
                  <a:pt x="342900" y="40640"/>
                  <a:pt x="331470" y="22860"/>
                </a:cubicBezTo>
                <a:cubicBezTo>
                  <a:pt x="320040" y="5080"/>
                  <a:pt x="297180" y="0"/>
                  <a:pt x="279400" y="11430"/>
                </a:cubicBezTo>
                <a:lnTo>
                  <a:pt x="16510" y="187960"/>
                </a:lnTo>
                <a:cubicBezTo>
                  <a:pt x="6350" y="195580"/>
                  <a:pt x="0" y="207010"/>
                  <a:pt x="0" y="219710"/>
                </a:cubicBezTo>
                <a:cubicBezTo>
                  <a:pt x="0" y="232410"/>
                  <a:pt x="6350" y="243840"/>
                  <a:pt x="16510" y="251460"/>
                </a:cubicBezTo>
                <a:lnTo>
                  <a:pt x="279400" y="427990"/>
                </a:lnTo>
                <a:cubicBezTo>
                  <a:pt x="285750" y="431800"/>
                  <a:pt x="293370" y="434340"/>
                  <a:pt x="300990" y="434340"/>
                </a:cubicBezTo>
                <a:cubicBezTo>
                  <a:pt x="313690" y="434340"/>
                  <a:pt x="325120" y="427990"/>
                  <a:pt x="332740" y="417830"/>
                </a:cubicBezTo>
                <a:cubicBezTo>
                  <a:pt x="344170" y="400050"/>
                  <a:pt x="340360" y="377190"/>
                  <a:pt x="322580" y="364490"/>
                </a:cubicBezTo>
                <a:lnTo>
                  <a:pt x="163830" y="257810"/>
                </a:lnTo>
                <a:lnTo>
                  <a:pt x="1945563" y="257810"/>
                </a:lnTo>
                <a:lnTo>
                  <a:pt x="1784273" y="367030"/>
                </a:lnTo>
                <a:cubicBezTo>
                  <a:pt x="1766493" y="378460"/>
                  <a:pt x="1762683" y="402590"/>
                  <a:pt x="1774113" y="420370"/>
                </a:cubicBezTo>
                <a:cubicBezTo>
                  <a:pt x="1781733" y="431800"/>
                  <a:pt x="1793163" y="436880"/>
                  <a:pt x="1805863" y="436880"/>
                </a:cubicBezTo>
                <a:cubicBezTo>
                  <a:pt x="1813483" y="436880"/>
                  <a:pt x="1821103" y="434340"/>
                  <a:pt x="1827453" y="430530"/>
                </a:cubicBezTo>
                <a:lnTo>
                  <a:pt x="2090343" y="254000"/>
                </a:lnTo>
                <a:cubicBezTo>
                  <a:pt x="2100503" y="246380"/>
                  <a:pt x="2106853" y="234950"/>
                  <a:pt x="2106853" y="222250"/>
                </a:cubicBezTo>
                <a:cubicBezTo>
                  <a:pt x="2106853" y="209550"/>
                  <a:pt x="2099233" y="196850"/>
                  <a:pt x="2087803" y="190500"/>
                </a:cubicBezTo>
                <a:close/>
              </a:path>
            </a:pathLst>
          </a:custGeom>
          <a:solidFill>
            <a:srgbClr val="FD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/>
          <p:nvPr/>
        </p:nvSpPr>
        <p:spPr>
          <a:xfrm>
            <a:off x="13901113" y="5299740"/>
            <a:ext cx="28209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partial locating</a:t>
            </a:r>
            <a:endParaRPr/>
          </a:p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(only by year)</a:t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5402332" y="2711758"/>
            <a:ext cx="2479987" cy="887492"/>
          </a:xfrm>
          <a:custGeom>
            <a:avLst/>
            <a:gdLst/>
            <a:ahLst/>
            <a:cxnLst/>
            <a:rect l="l" t="t" r="r" b="b"/>
            <a:pathLst>
              <a:path w="1213709" h="434340" extrusionOk="0">
                <a:moveTo>
                  <a:pt x="1195929" y="187960"/>
                </a:moveTo>
                <a:lnTo>
                  <a:pt x="934309" y="11430"/>
                </a:lnTo>
                <a:cubicBezTo>
                  <a:pt x="916529" y="0"/>
                  <a:pt x="893669" y="3810"/>
                  <a:pt x="880969" y="21590"/>
                </a:cubicBezTo>
                <a:cubicBezTo>
                  <a:pt x="869539" y="39370"/>
                  <a:pt x="873349" y="62230"/>
                  <a:pt x="891129" y="74930"/>
                </a:cubicBezTo>
                <a:lnTo>
                  <a:pt x="1049879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049879" y="257810"/>
                </a:lnTo>
                <a:lnTo>
                  <a:pt x="891129" y="364490"/>
                </a:lnTo>
                <a:cubicBezTo>
                  <a:pt x="873349" y="375920"/>
                  <a:pt x="869539" y="400050"/>
                  <a:pt x="880969" y="417830"/>
                </a:cubicBezTo>
                <a:cubicBezTo>
                  <a:pt x="888589" y="429260"/>
                  <a:pt x="900019" y="434340"/>
                  <a:pt x="912719" y="434340"/>
                </a:cubicBezTo>
                <a:cubicBezTo>
                  <a:pt x="920339" y="434340"/>
                  <a:pt x="927959" y="431800"/>
                  <a:pt x="934309" y="427990"/>
                </a:cubicBezTo>
                <a:lnTo>
                  <a:pt x="1197199" y="251460"/>
                </a:lnTo>
                <a:cubicBezTo>
                  <a:pt x="1207359" y="243840"/>
                  <a:pt x="1213709" y="232410"/>
                  <a:pt x="1213709" y="219710"/>
                </a:cubicBezTo>
                <a:cubicBezTo>
                  <a:pt x="1213709" y="207010"/>
                  <a:pt x="1207359" y="195580"/>
                  <a:pt x="1195929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8"/>
          <p:cNvSpPr/>
          <p:nvPr/>
        </p:nvSpPr>
        <p:spPr>
          <a:xfrm rot="-5400000">
            <a:off x="4450781" y="3959958"/>
            <a:ext cx="1924315" cy="166673"/>
          </a:xfrm>
          <a:custGeom>
            <a:avLst/>
            <a:gdLst/>
            <a:ahLst/>
            <a:cxnLst/>
            <a:rect l="l" t="t" r="r" b="b"/>
            <a:pathLst>
              <a:path w="806450" h="69850" extrusionOk="0">
                <a:moveTo>
                  <a:pt x="515620" y="0"/>
                </a:moveTo>
                <a:lnTo>
                  <a:pt x="0" y="0"/>
                </a:lnTo>
                <a:lnTo>
                  <a:pt x="0" y="69850"/>
                </a:lnTo>
                <a:lnTo>
                  <a:pt x="806450" y="69850"/>
                </a:lnTo>
                <a:lnTo>
                  <a:pt x="806450" y="0"/>
                </a:lnTo>
                <a:close/>
              </a:path>
            </a:pathLst>
          </a:custGeom>
          <a:solidFill>
            <a:srgbClr val="FBFCFD"/>
          </a:solidFill>
          <a:ln>
            <a:noFill/>
          </a:ln>
        </p:spPr>
      </p:sp>
      <p:pic>
        <p:nvPicPr>
          <p:cNvPr id="316" name="Google Shape;316;p18"/>
          <p:cNvPicPr preferRelativeResize="0"/>
          <p:nvPr/>
        </p:nvPicPr>
        <p:blipFill rotWithShape="1">
          <a:blip r:embed="rId6">
            <a:alphaModFix/>
          </a:blip>
          <a:srcRect r="13584"/>
          <a:stretch/>
        </p:blipFill>
        <p:spPr>
          <a:xfrm>
            <a:off x="8890387" y="1268850"/>
            <a:ext cx="9292125" cy="34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6883672" y="4394090"/>
            <a:ext cx="5300520" cy="87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883672" y="4394090"/>
            <a:ext cx="5300520" cy="87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/>
        </p:nvSpPr>
        <p:spPr>
          <a:xfrm>
            <a:off x="677608" y="110812"/>
            <a:ext cx="8015847" cy="128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911051" y="4563110"/>
            <a:ext cx="9645997" cy="238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can achieve that by different techniques using:</a:t>
            </a:r>
            <a:endParaRPr/>
          </a:p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lists of objects inside the dataframe</a:t>
            </a:r>
            <a:endParaRPr/>
          </a:p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boolean logic (True/False)</a:t>
            </a:r>
            <a:endParaRPr/>
          </a:p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strings</a:t>
            </a:r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2627296" y="2385102"/>
            <a:ext cx="9240887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to get to keep only the part of your Dataframe</a:t>
            </a:r>
            <a:endParaRPr sz="6000"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you need to find specific answers. </a:t>
            </a:r>
            <a:endParaRPr/>
          </a:p>
        </p:txBody>
      </p:sp>
      <p:sp>
        <p:nvSpPr>
          <p:cNvPr id="332" name="Google Shape;332;p20"/>
          <p:cNvSpPr txBox="1"/>
          <p:nvPr/>
        </p:nvSpPr>
        <p:spPr>
          <a:xfrm>
            <a:off x="-1200500" y="1066288"/>
            <a:ext cx="51618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700">
                <a:solidFill>
                  <a:srgbClr val="222222"/>
                </a:solidFill>
              </a:rPr>
              <a:t>🎯</a:t>
            </a:r>
            <a:endParaRPr sz="10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8807884" y="69854"/>
            <a:ext cx="8015847" cy="128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430065" y="3929985"/>
            <a:ext cx="4874069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this we use  symbols: 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&gt;=, &lt;=, == , != </a:t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430065" y="1000926"/>
            <a:ext cx="6618405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need to create a condition that will separate the data. </a:t>
            </a:r>
            <a:endParaRPr/>
          </a:p>
        </p:txBody>
      </p:sp>
      <p:sp>
        <p:nvSpPr>
          <p:cNvPr id="341" name="Google Shape;341;p21"/>
          <p:cNvSpPr txBox="1"/>
          <p:nvPr/>
        </p:nvSpPr>
        <p:spPr>
          <a:xfrm>
            <a:off x="430065" y="6302150"/>
            <a:ext cx="5423595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Finally, the data we want are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marked as True. 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4">
            <a:alphaModFix/>
          </a:blip>
          <a:srcRect r="55591"/>
          <a:stretch/>
        </p:blipFill>
        <p:spPr>
          <a:xfrm>
            <a:off x="9541875" y="1992325"/>
            <a:ext cx="6547825" cy="43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 rotWithShape="1">
          <a:blip r:embed="rId5">
            <a:alphaModFix/>
          </a:blip>
          <a:srcRect r="19633"/>
          <a:stretch/>
        </p:blipFill>
        <p:spPr>
          <a:xfrm>
            <a:off x="7835778" y="7151075"/>
            <a:ext cx="9960051" cy="2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/>
        </p:nvSpPr>
        <p:spPr>
          <a:xfrm>
            <a:off x="8705487" y="151771"/>
            <a:ext cx="8015847" cy="128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9" name="Google Shape;349;p22"/>
          <p:cNvGrpSpPr/>
          <p:nvPr/>
        </p:nvGrpSpPr>
        <p:grpSpPr>
          <a:xfrm>
            <a:off x="12713411" y="1740547"/>
            <a:ext cx="5135628" cy="5135628"/>
            <a:chOff x="0" y="0"/>
            <a:chExt cx="1656080" cy="1656080"/>
          </a:xfrm>
        </p:grpSpPr>
        <p:sp>
          <p:nvSpPr>
            <p:cNvPr id="350" name="Google Shape;350;p22"/>
            <p:cNvSpPr/>
            <p:nvPr/>
          </p:nvSpPr>
          <p:spPr>
            <a:xfrm>
              <a:off x="92710" y="293370"/>
              <a:ext cx="1550670" cy="1350010"/>
            </a:xfrm>
            <a:custGeom>
              <a:avLst/>
              <a:gdLst/>
              <a:ahLst/>
              <a:cxnLst/>
              <a:rect l="l" t="t" r="r" b="b"/>
              <a:pathLst>
                <a:path w="1550670" h="1350010" extrusionOk="0">
                  <a:moveTo>
                    <a:pt x="0" y="1295400"/>
                  </a:moveTo>
                  <a:lnTo>
                    <a:pt x="0" y="1350010"/>
                  </a:lnTo>
                  <a:lnTo>
                    <a:pt x="1550670" y="1350010"/>
                  </a:lnTo>
                  <a:lnTo>
                    <a:pt x="1550670" y="54610"/>
                  </a:lnTo>
                  <a:lnTo>
                    <a:pt x="1496060" y="0"/>
                  </a:lnTo>
                  <a:lnTo>
                    <a:pt x="1496060" y="1295400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351" name="Google Shape;351;p22"/>
            <p:cNvSpPr/>
            <p:nvPr/>
          </p:nvSpPr>
          <p:spPr>
            <a:xfrm>
              <a:off x="6350" y="11430"/>
              <a:ext cx="1576070" cy="1564640"/>
            </a:xfrm>
            <a:custGeom>
              <a:avLst/>
              <a:gdLst/>
              <a:ahLst/>
              <a:cxnLst/>
              <a:rect l="l" t="t" r="r" b="b"/>
              <a:pathLst>
                <a:path w="1576070" h="1564640" extrusionOk="0">
                  <a:moveTo>
                    <a:pt x="1305560" y="0"/>
                  </a:moveTo>
                  <a:lnTo>
                    <a:pt x="0" y="1270"/>
                  </a:lnTo>
                  <a:lnTo>
                    <a:pt x="0" y="1564640"/>
                  </a:lnTo>
                  <a:lnTo>
                    <a:pt x="1574800" y="1564640"/>
                  </a:lnTo>
                  <a:lnTo>
                    <a:pt x="1576070" y="266700"/>
                  </a:ln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</p:spPr>
        </p:sp>
        <p:sp>
          <p:nvSpPr>
            <p:cNvPr id="352" name="Google Shape;352;p22"/>
            <p:cNvSpPr/>
            <p:nvPr/>
          </p:nvSpPr>
          <p:spPr>
            <a:xfrm>
              <a:off x="0" y="0"/>
              <a:ext cx="1656080" cy="1656080"/>
            </a:xfrm>
            <a:custGeom>
              <a:avLst/>
              <a:gdLst/>
              <a:ahLst/>
              <a:cxnLst/>
              <a:rect l="l" t="t" r="r" b="b"/>
              <a:pathLst>
                <a:path w="1656080" h="1656080" extrusionOk="0">
                  <a:moveTo>
                    <a:pt x="1588770" y="275590"/>
                  </a:moveTo>
                  <a:lnTo>
                    <a:pt x="1588770" y="275590"/>
                  </a:lnTo>
                  <a:lnTo>
                    <a:pt x="1587500" y="274320"/>
                  </a:lnTo>
                  <a:lnTo>
                    <a:pt x="1451610" y="138430"/>
                  </a:lnTo>
                  <a:lnTo>
                    <a:pt x="1384300" y="71120"/>
                  </a:lnTo>
                  <a:lnTo>
                    <a:pt x="1313180" y="0"/>
                  </a:lnTo>
                  <a:lnTo>
                    <a:pt x="0" y="0"/>
                  </a:lnTo>
                  <a:lnTo>
                    <a:pt x="0" y="1588770"/>
                  </a:lnTo>
                  <a:lnTo>
                    <a:pt x="80010" y="1588770"/>
                  </a:lnTo>
                  <a:lnTo>
                    <a:pt x="80010" y="1656080"/>
                  </a:lnTo>
                  <a:lnTo>
                    <a:pt x="1656080" y="1656080"/>
                  </a:lnTo>
                  <a:lnTo>
                    <a:pt x="1656080" y="342900"/>
                  </a:lnTo>
                  <a:lnTo>
                    <a:pt x="1588770" y="275590"/>
                  </a:lnTo>
                  <a:close/>
                  <a:moveTo>
                    <a:pt x="1316990" y="21590"/>
                  </a:moveTo>
                  <a:lnTo>
                    <a:pt x="1442720" y="146050"/>
                  </a:lnTo>
                  <a:lnTo>
                    <a:pt x="1567180" y="270510"/>
                  </a:lnTo>
                  <a:lnTo>
                    <a:pt x="1316990" y="270510"/>
                  </a:lnTo>
                  <a:lnTo>
                    <a:pt x="1316990" y="21590"/>
                  </a:lnTo>
                  <a:close/>
                  <a:moveTo>
                    <a:pt x="12700" y="1576070"/>
                  </a:moveTo>
                  <a:lnTo>
                    <a:pt x="12700" y="12700"/>
                  </a:lnTo>
                  <a:lnTo>
                    <a:pt x="1304290" y="12700"/>
                  </a:lnTo>
                  <a:lnTo>
                    <a:pt x="1304290" y="278130"/>
                  </a:lnTo>
                  <a:cubicBezTo>
                    <a:pt x="1304290" y="281940"/>
                    <a:pt x="1306830" y="284480"/>
                    <a:pt x="1310640" y="284480"/>
                  </a:cubicBezTo>
                  <a:lnTo>
                    <a:pt x="1576070" y="284480"/>
                  </a:lnTo>
                  <a:lnTo>
                    <a:pt x="1576070" y="1576070"/>
                  </a:lnTo>
                  <a:lnTo>
                    <a:pt x="12700" y="1576070"/>
                  </a:lnTo>
                  <a:close/>
                  <a:moveTo>
                    <a:pt x="1643380" y="1643380"/>
                  </a:moveTo>
                  <a:lnTo>
                    <a:pt x="92710" y="1643380"/>
                  </a:lnTo>
                  <a:lnTo>
                    <a:pt x="92710" y="1588770"/>
                  </a:lnTo>
                  <a:lnTo>
                    <a:pt x="1588770" y="1588770"/>
                  </a:lnTo>
                  <a:lnTo>
                    <a:pt x="1588770" y="293370"/>
                  </a:lnTo>
                  <a:lnTo>
                    <a:pt x="1643380" y="347980"/>
                  </a:lnTo>
                  <a:lnTo>
                    <a:pt x="1643380" y="1643380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443" y="2969015"/>
            <a:ext cx="8886957" cy="267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1443" y="6242064"/>
            <a:ext cx="8886957" cy="37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 txBox="1"/>
          <p:nvPr/>
        </p:nvSpPr>
        <p:spPr>
          <a:xfrm>
            <a:off x="13175533" y="2939901"/>
            <a:ext cx="4211385" cy="267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case we want to use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multi-conditional states,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have to use Boolean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logic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(&amp;, |)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/>
          <p:nvPr/>
        </p:nvSpPr>
        <p:spPr>
          <a:xfrm>
            <a:off x="8726396" y="4"/>
            <a:ext cx="80157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3586" y="3534011"/>
            <a:ext cx="5140583" cy="651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45121" y="1125448"/>
            <a:ext cx="7442879" cy="338099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/>
          <p:nvPr/>
        </p:nvSpPr>
        <p:spPr>
          <a:xfrm>
            <a:off x="426370" y="6926763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426370" y="4584158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373466" y="1175194"/>
            <a:ext cx="6595413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.mask(cond, other, inplace, axis, ...)</a:t>
            </a:r>
            <a:endParaRPr i="1"/>
          </a:p>
        </p:txBody>
      </p:sp>
      <p:sp>
        <p:nvSpPr>
          <p:cNvPr id="367" name="Google Shape;367;p23"/>
          <p:cNvSpPr txBox="1"/>
          <p:nvPr/>
        </p:nvSpPr>
        <p:spPr>
          <a:xfrm>
            <a:off x="2095009" y="6427804"/>
            <a:ext cx="4146054" cy="11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Replaces values where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condition is True</a:t>
            </a:r>
            <a:endParaRPr/>
          </a:p>
        </p:txBody>
      </p:sp>
      <p:sp>
        <p:nvSpPr>
          <p:cNvPr id="368" name="Google Shape;368;p23"/>
          <p:cNvSpPr txBox="1"/>
          <p:nvPr/>
        </p:nvSpPr>
        <p:spPr>
          <a:xfrm>
            <a:off x="2095009" y="3227949"/>
            <a:ext cx="4587329" cy="283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cond=condition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other= scalar, df/series,.. 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inplace=Boolean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(default=False)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axis={0,1}</a:t>
            </a: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7754681" y="2345166"/>
            <a:ext cx="2240255" cy="257017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 rot="10800000">
            <a:off x="14501839" y="7757553"/>
            <a:ext cx="2240255" cy="257017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 txBox="1"/>
          <p:nvPr/>
        </p:nvSpPr>
        <p:spPr>
          <a:xfrm>
            <a:off x="14501927" y="7102800"/>
            <a:ext cx="2240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numerical</a:t>
            </a:r>
            <a:endParaRPr/>
          </a:p>
        </p:txBody>
      </p:sp>
      <p:sp>
        <p:nvSpPr>
          <p:cNvPr id="372" name="Google Shape;372;p23"/>
          <p:cNvSpPr txBox="1"/>
          <p:nvPr/>
        </p:nvSpPr>
        <p:spPr>
          <a:xfrm>
            <a:off x="8471147" y="1767775"/>
            <a:ext cx="93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 txBox="1"/>
          <p:nvPr/>
        </p:nvSpPr>
        <p:spPr>
          <a:xfrm>
            <a:off x="8726246" y="0"/>
            <a:ext cx="80157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426370" y="4174607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5231" y="1382305"/>
            <a:ext cx="5718220" cy="394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2346" y="2991019"/>
            <a:ext cx="4714213" cy="383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7036861"/>
            <a:ext cx="8983999" cy="269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4"/>
          <p:cNvSpPr txBox="1"/>
          <p:nvPr/>
        </p:nvSpPr>
        <p:spPr>
          <a:xfrm>
            <a:off x="1028700" y="1175194"/>
            <a:ext cx="5132508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.filter(items, like,regex, axis)</a:t>
            </a:r>
            <a:endParaRPr i="1"/>
          </a:p>
        </p:txBody>
      </p:sp>
      <p:sp>
        <p:nvSpPr>
          <p:cNvPr id="384" name="Google Shape;384;p24"/>
          <p:cNvSpPr txBox="1"/>
          <p:nvPr/>
        </p:nvSpPr>
        <p:spPr>
          <a:xfrm>
            <a:off x="2012754" y="3727080"/>
            <a:ext cx="4148455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items = list, like = str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regex = str, axis={0,1}</a:t>
            </a:r>
            <a:endParaRPr/>
          </a:p>
        </p:txBody>
      </p:sp>
      <p:sp>
        <p:nvSpPr>
          <p:cNvPr id="385" name="Google Shape;385;p24"/>
          <p:cNvSpPr/>
          <p:nvPr/>
        </p:nvSpPr>
        <p:spPr>
          <a:xfrm>
            <a:off x="426370" y="6947810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 txBox="1"/>
          <p:nvPr/>
        </p:nvSpPr>
        <p:spPr>
          <a:xfrm>
            <a:off x="2079229" y="6824083"/>
            <a:ext cx="41484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regex = '</a:t>
            </a:r>
            <a:r>
              <a:rPr lang="en-US" sz="3400" b="0" i="0" u="none" strike="noStrike" cap="none">
                <a:solidFill>
                  <a:srgbClr val="FF161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str$</a:t>
            </a: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'</a:t>
            </a:r>
            <a:endParaRPr/>
          </a:p>
          <a:p>
            <a:pPr marL="137160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'</a:t>
            </a:r>
            <a:r>
              <a:rPr lang="en-US" sz="3400" b="0" i="0" u="none" strike="noStrike" cap="none">
                <a:solidFill>
                  <a:srgbClr val="FF161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^str</a:t>
            </a: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'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5"/>
          <p:cNvSpPr txBox="1"/>
          <p:nvPr/>
        </p:nvSpPr>
        <p:spPr>
          <a:xfrm>
            <a:off x="8726246" y="0"/>
            <a:ext cx="80157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426370" y="3818929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>
            <a:off x="426370" y="7324921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2346" y="1241869"/>
            <a:ext cx="9942927" cy="16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3437" y="7444731"/>
            <a:ext cx="8174563" cy="28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 rotWithShape="1">
          <a:blip r:embed="rId6">
            <a:alphaModFix/>
          </a:blip>
          <a:srcRect r="1461"/>
          <a:stretch/>
        </p:blipFill>
        <p:spPr>
          <a:xfrm>
            <a:off x="7342346" y="3026805"/>
            <a:ext cx="8136638" cy="193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42346" y="4963140"/>
            <a:ext cx="8136638" cy="219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5"/>
          <p:cNvSpPr txBox="1"/>
          <p:nvPr/>
        </p:nvSpPr>
        <p:spPr>
          <a:xfrm>
            <a:off x="595312" y="1315630"/>
            <a:ext cx="5851853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.query(expr, inplace)</a:t>
            </a:r>
            <a:endParaRPr i="1"/>
          </a:p>
        </p:txBody>
      </p:sp>
      <p:sp>
        <p:nvSpPr>
          <p:cNvPr id="400" name="Google Shape;400;p25"/>
          <p:cNvSpPr txBox="1"/>
          <p:nvPr/>
        </p:nvSpPr>
        <p:spPr>
          <a:xfrm>
            <a:off x="2298711" y="3545871"/>
            <a:ext cx="4148455" cy="178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expr = str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inlace = Boolean</a:t>
            </a:r>
            <a:endParaRPr/>
          </a:p>
        </p:txBody>
      </p:sp>
      <p:sp>
        <p:nvSpPr>
          <p:cNvPr id="401" name="Google Shape;401;p25"/>
          <p:cNvSpPr txBox="1"/>
          <p:nvPr/>
        </p:nvSpPr>
        <p:spPr>
          <a:xfrm>
            <a:off x="2094675" y="6254488"/>
            <a:ext cx="5682911" cy="231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checks a boolean</a:t>
            </a:r>
            <a:endParaRPr/>
          </a:p>
          <a:p>
            <a:pPr marL="0" marR="0" lvl="0" indent="0" algn="l" rtl="0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expression between </a:t>
            </a:r>
            <a:endParaRPr/>
          </a:p>
          <a:p>
            <a:pPr marL="0" marR="0" lvl="0" indent="0" algn="l" rtl="0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columns of the</a:t>
            </a:r>
            <a:endParaRPr/>
          </a:p>
          <a:p>
            <a:pPr marL="0" marR="0" lvl="0" indent="0" algn="l" rtl="0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DataFrame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6"/>
          <p:cNvSpPr txBox="1"/>
          <p:nvPr/>
        </p:nvSpPr>
        <p:spPr>
          <a:xfrm>
            <a:off x="8742621" y="0"/>
            <a:ext cx="80157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Filtering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426370" y="3818929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426370" y="6825930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6112" y="1403423"/>
            <a:ext cx="5125031" cy="332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9730" y="4958541"/>
            <a:ext cx="4833773" cy="476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34169" y="5466701"/>
            <a:ext cx="4945376" cy="374476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6"/>
          <p:cNvSpPr txBox="1"/>
          <p:nvPr/>
        </p:nvSpPr>
        <p:spPr>
          <a:xfrm>
            <a:off x="426375" y="1336750"/>
            <a:ext cx="6554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.where(cond, other, inplace, axis, ..)</a:t>
            </a:r>
            <a:endParaRPr i="1"/>
          </a:p>
        </p:txBody>
      </p:sp>
      <p:sp>
        <p:nvSpPr>
          <p:cNvPr id="414" name="Google Shape;414;p26"/>
          <p:cNvSpPr txBox="1"/>
          <p:nvPr/>
        </p:nvSpPr>
        <p:spPr>
          <a:xfrm>
            <a:off x="2214240" y="2493935"/>
            <a:ext cx="4148400" cy="3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cond =bool Series/df, callable, array-like 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other= scalar, Series/df, callable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inlace = Boolean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 txBox="1"/>
          <p:nvPr/>
        </p:nvSpPr>
        <p:spPr>
          <a:xfrm>
            <a:off x="2214240" y="6394481"/>
            <a:ext cx="4014606" cy="11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Replaces the values</a:t>
            </a:r>
            <a:endParaRPr/>
          </a:p>
          <a:p>
            <a:pPr marL="0" marR="0" lvl="0" indent="0" algn="l" rtl="0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a False condition.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7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7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6883672" y="4394090"/>
            <a:ext cx="5300520" cy="87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Missing Values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/>
          <p:nvPr/>
        </p:nvSpPr>
        <p:spPr>
          <a:xfrm>
            <a:off x="1576905" y="244690"/>
            <a:ext cx="85785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Handling Missing Values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28"/>
          <p:cNvSpPr/>
          <p:nvPr/>
        </p:nvSpPr>
        <p:spPr>
          <a:xfrm>
            <a:off x="7288404" y="4179741"/>
            <a:ext cx="5626282" cy="565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BFC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 txBox="1"/>
          <p:nvPr/>
        </p:nvSpPr>
        <p:spPr>
          <a:xfrm>
            <a:off x="2571725" y="1727776"/>
            <a:ext cx="75834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real life problems, missing values can</a:t>
            </a:r>
            <a:r>
              <a:rPr lang="en-US"/>
              <a:t> </a:t>
            </a: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affect our analysis. 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Missing values = unusable </a:t>
            </a:r>
            <a:endParaRPr/>
          </a:p>
        </p:txBody>
      </p:sp>
      <p:sp>
        <p:nvSpPr>
          <p:cNvPr id="431" name="Google Shape;431;p28"/>
          <p:cNvSpPr/>
          <p:nvPr/>
        </p:nvSpPr>
        <p:spPr>
          <a:xfrm rot="-1790680">
            <a:off x="7229986" y="6958266"/>
            <a:ext cx="5759657" cy="111937"/>
          </a:xfrm>
          <a:custGeom>
            <a:avLst/>
            <a:gdLst/>
            <a:ahLst/>
            <a:cxnLst/>
            <a:rect l="l" t="t" r="r" b="b"/>
            <a:pathLst>
              <a:path w="3594100" h="69850" extrusionOk="0">
                <a:moveTo>
                  <a:pt x="3303270" y="0"/>
                </a:moveTo>
                <a:lnTo>
                  <a:pt x="0" y="0"/>
                </a:lnTo>
                <a:lnTo>
                  <a:pt x="0" y="69850"/>
                </a:lnTo>
                <a:lnTo>
                  <a:pt x="3594100" y="69850"/>
                </a:lnTo>
                <a:lnTo>
                  <a:pt x="3594100" y="0"/>
                </a:lnTo>
                <a:close/>
              </a:path>
            </a:pathLst>
          </a:custGeom>
          <a:solidFill>
            <a:srgbClr val="46739A"/>
          </a:solidFill>
          <a:ln>
            <a:noFill/>
          </a:ln>
        </p:spPr>
      </p:sp>
      <p:sp>
        <p:nvSpPr>
          <p:cNvPr id="432" name="Google Shape;432;p28"/>
          <p:cNvSpPr txBox="1"/>
          <p:nvPr/>
        </p:nvSpPr>
        <p:spPr>
          <a:xfrm>
            <a:off x="8014333" y="5509673"/>
            <a:ext cx="2526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46739A"/>
                </a:solidFill>
                <a:latin typeface="Open Sans"/>
                <a:ea typeface="Open Sans"/>
                <a:cs typeface="Open Sans"/>
                <a:sym typeface="Open Sans"/>
              </a:rPr>
              <a:t>Drop NaN </a:t>
            </a:r>
            <a:endParaRPr/>
          </a:p>
        </p:txBody>
      </p:sp>
      <p:sp>
        <p:nvSpPr>
          <p:cNvPr id="433" name="Google Shape;433;p28"/>
          <p:cNvSpPr txBox="1"/>
          <p:nvPr/>
        </p:nvSpPr>
        <p:spPr>
          <a:xfrm>
            <a:off x="9425242" y="7547656"/>
            <a:ext cx="29355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46739A"/>
                </a:solidFill>
                <a:latin typeface="Open Sans"/>
                <a:ea typeface="Open Sans"/>
                <a:cs typeface="Open Sans"/>
                <a:sym typeface="Open Sans"/>
              </a:rPr>
              <a:t>Replace NaN </a:t>
            </a:r>
            <a:endParaRPr/>
          </a:p>
        </p:txBody>
      </p:sp>
      <p:sp>
        <p:nvSpPr>
          <p:cNvPr id="434" name="Google Shape;434;p28"/>
          <p:cNvSpPr txBox="1"/>
          <p:nvPr/>
        </p:nvSpPr>
        <p:spPr>
          <a:xfrm>
            <a:off x="1080525" y="1400925"/>
            <a:ext cx="10212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⚠️</a:t>
            </a:r>
            <a:endParaRPr sz="7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/>
          <p:nvPr/>
        </p:nvSpPr>
        <p:spPr>
          <a:xfrm>
            <a:off x="8078850" y="0"/>
            <a:ext cx="94365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Detecting Missing Values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0" name="Google Shape;44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9"/>
          <p:cNvSpPr txBox="1"/>
          <p:nvPr/>
        </p:nvSpPr>
        <p:spPr>
          <a:xfrm>
            <a:off x="2848074" y="1375575"/>
            <a:ext cx="1977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.isna(obj)</a:t>
            </a:r>
            <a:endParaRPr i="1"/>
          </a:p>
        </p:txBody>
      </p:sp>
      <p:sp>
        <p:nvSpPr>
          <p:cNvPr id="442" name="Google Shape;442;p29"/>
          <p:cNvSpPr/>
          <p:nvPr/>
        </p:nvSpPr>
        <p:spPr>
          <a:xfrm>
            <a:off x="432779" y="3834607"/>
            <a:ext cx="1533277" cy="175908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967235" y="3428992"/>
            <a:ext cx="43434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Detects missing values in an array-like object</a:t>
            </a:r>
            <a:endParaRPr/>
          </a:p>
        </p:txBody>
      </p:sp>
      <p:sp>
        <p:nvSpPr>
          <p:cNvPr id="444" name="Google Shape;444;p29"/>
          <p:cNvSpPr txBox="1"/>
          <p:nvPr/>
        </p:nvSpPr>
        <p:spPr>
          <a:xfrm>
            <a:off x="2711574" y="5838975"/>
            <a:ext cx="2250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.notna(obj)</a:t>
            </a:r>
            <a:endParaRPr i="1"/>
          </a:p>
        </p:txBody>
      </p:sp>
      <p:sp>
        <p:nvSpPr>
          <p:cNvPr id="445" name="Google Shape;445;p29"/>
          <p:cNvSpPr/>
          <p:nvPr/>
        </p:nvSpPr>
        <p:spPr>
          <a:xfrm>
            <a:off x="432779" y="7179268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9"/>
          <p:cNvSpPr txBox="1"/>
          <p:nvPr/>
        </p:nvSpPr>
        <p:spPr>
          <a:xfrm>
            <a:off x="2179464" y="6982712"/>
            <a:ext cx="4131022" cy="178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Detects non-missing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values in an array-like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object</a:t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875" y="2654700"/>
            <a:ext cx="4080224" cy="44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7175" y="2654699"/>
            <a:ext cx="5899700" cy="44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50" y="0"/>
            <a:ext cx="182474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962025" y="436147"/>
            <a:ext cx="11478073" cy="107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Pandas Birth-Certificate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726635" y="2171536"/>
            <a:ext cx="4417365" cy="419580"/>
          </a:xfrm>
          <a:custGeom>
            <a:avLst/>
            <a:gdLst/>
            <a:ahLst/>
            <a:cxnLst/>
            <a:rect l="l" t="t" r="r" b="b"/>
            <a:pathLst>
              <a:path w="4572760" h="434340" extrusionOk="0">
                <a:moveTo>
                  <a:pt x="4554980" y="187960"/>
                </a:moveTo>
                <a:lnTo>
                  <a:pt x="4293360" y="11430"/>
                </a:lnTo>
                <a:cubicBezTo>
                  <a:pt x="4275580" y="0"/>
                  <a:pt x="4252720" y="3810"/>
                  <a:pt x="4240020" y="21590"/>
                </a:cubicBezTo>
                <a:cubicBezTo>
                  <a:pt x="4228590" y="39370"/>
                  <a:pt x="4232400" y="62230"/>
                  <a:pt x="4250180" y="74930"/>
                </a:cubicBezTo>
                <a:lnTo>
                  <a:pt x="440893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4408930" y="257810"/>
                </a:lnTo>
                <a:lnTo>
                  <a:pt x="4250180" y="364490"/>
                </a:lnTo>
                <a:cubicBezTo>
                  <a:pt x="4232400" y="375920"/>
                  <a:pt x="4228590" y="400050"/>
                  <a:pt x="4240020" y="417830"/>
                </a:cubicBezTo>
                <a:cubicBezTo>
                  <a:pt x="4247640" y="429260"/>
                  <a:pt x="4259070" y="434340"/>
                  <a:pt x="4271770" y="434340"/>
                </a:cubicBezTo>
                <a:cubicBezTo>
                  <a:pt x="4279390" y="434340"/>
                  <a:pt x="4287010" y="431800"/>
                  <a:pt x="4293360" y="427990"/>
                </a:cubicBezTo>
                <a:lnTo>
                  <a:pt x="4556250" y="251460"/>
                </a:lnTo>
                <a:cubicBezTo>
                  <a:pt x="4566410" y="243840"/>
                  <a:pt x="4572760" y="232410"/>
                  <a:pt x="4572760" y="219710"/>
                </a:cubicBezTo>
                <a:cubicBezTo>
                  <a:pt x="4572760" y="207010"/>
                  <a:pt x="4566410" y="195580"/>
                  <a:pt x="4554980" y="18796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4033" y="4056211"/>
            <a:ext cx="2345673" cy="2374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 rot="5400000">
            <a:off x="11040855" y="8051147"/>
            <a:ext cx="1656046" cy="343534"/>
          </a:xfrm>
          <a:custGeom>
            <a:avLst/>
            <a:gdLst/>
            <a:ahLst/>
            <a:cxnLst/>
            <a:rect l="l" t="t" r="r" b="b"/>
            <a:pathLst>
              <a:path w="2093784" h="434340" extrusionOk="0">
                <a:moveTo>
                  <a:pt x="2076004" y="187960"/>
                </a:moveTo>
                <a:lnTo>
                  <a:pt x="1814383" y="11430"/>
                </a:lnTo>
                <a:cubicBezTo>
                  <a:pt x="1796604" y="0"/>
                  <a:pt x="1773743" y="3810"/>
                  <a:pt x="1761043" y="21590"/>
                </a:cubicBezTo>
                <a:cubicBezTo>
                  <a:pt x="1749614" y="39370"/>
                  <a:pt x="1753423" y="62230"/>
                  <a:pt x="1771204" y="74930"/>
                </a:cubicBezTo>
                <a:lnTo>
                  <a:pt x="1929954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929954" y="257810"/>
                </a:lnTo>
                <a:lnTo>
                  <a:pt x="1771204" y="364490"/>
                </a:lnTo>
                <a:cubicBezTo>
                  <a:pt x="1753424" y="375920"/>
                  <a:pt x="1749614" y="400050"/>
                  <a:pt x="1761043" y="417830"/>
                </a:cubicBezTo>
                <a:cubicBezTo>
                  <a:pt x="1768664" y="429260"/>
                  <a:pt x="1780093" y="434340"/>
                  <a:pt x="1792793" y="434340"/>
                </a:cubicBezTo>
                <a:cubicBezTo>
                  <a:pt x="1800414" y="434340"/>
                  <a:pt x="1808034" y="431800"/>
                  <a:pt x="1814384" y="427990"/>
                </a:cubicBezTo>
                <a:lnTo>
                  <a:pt x="2077274" y="251460"/>
                </a:lnTo>
                <a:cubicBezTo>
                  <a:pt x="2087434" y="243840"/>
                  <a:pt x="2093784" y="232410"/>
                  <a:pt x="2093784" y="219710"/>
                </a:cubicBezTo>
                <a:cubicBezTo>
                  <a:pt x="2093784" y="207010"/>
                  <a:pt x="2087434" y="195580"/>
                  <a:pt x="2076004" y="18796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25" y="2214144"/>
            <a:ext cx="3608600" cy="447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6167313" y="3389925"/>
            <a:ext cx="1536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Father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4726635" y="3986370"/>
            <a:ext cx="4417365" cy="419580"/>
          </a:xfrm>
          <a:custGeom>
            <a:avLst/>
            <a:gdLst/>
            <a:ahLst/>
            <a:cxnLst/>
            <a:rect l="l" t="t" r="r" b="b"/>
            <a:pathLst>
              <a:path w="4572760" h="434340" extrusionOk="0">
                <a:moveTo>
                  <a:pt x="4554980" y="187960"/>
                </a:moveTo>
                <a:lnTo>
                  <a:pt x="4293360" y="11430"/>
                </a:lnTo>
                <a:cubicBezTo>
                  <a:pt x="4275580" y="0"/>
                  <a:pt x="4252720" y="3810"/>
                  <a:pt x="4240020" y="21590"/>
                </a:cubicBezTo>
                <a:cubicBezTo>
                  <a:pt x="4228590" y="39370"/>
                  <a:pt x="4232400" y="62230"/>
                  <a:pt x="4250180" y="74930"/>
                </a:cubicBezTo>
                <a:lnTo>
                  <a:pt x="440893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4408930" y="257810"/>
                </a:lnTo>
                <a:lnTo>
                  <a:pt x="4250180" y="364490"/>
                </a:lnTo>
                <a:cubicBezTo>
                  <a:pt x="4232400" y="375920"/>
                  <a:pt x="4228590" y="400050"/>
                  <a:pt x="4240020" y="417830"/>
                </a:cubicBezTo>
                <a:cubicBezTo>
                  <a:pt x="4247640" y="429260"/>
                  <a:pt x="4259070" y="434340"/>
                  <a:pt x="4271770" y="434340"/>
                </a:cubicBezTo>
                <a:cubicBezTo>
                  <a:pt x="4279390" y="434340"/>
                  <a:pt x="4287010" y="431800"/>
                  <a:pt x="4293360" y="427990"/>
                </a:cubicBezTo>
                <a:lnTo>
                  <a:pt x="4556250" y="251460"/>
                </a:lnTo>
                <a:cubicBezTo>
                  <a:pt x="4566410" y="243840"/>
                  <a:pt x="4572760" y="232410"/>
                  <a:pt x="4572760" y="219710"/>
                </a:cubicBezTo>
                <a:cubicBezTo>
                  <a:pt x="4572760" y="207010"/>
                  <a:pt x="4566410" y="195580"/>
                  <a:pt x="4554980" y="18796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4775706" y="4769226"/>
            <a:ext cx="5088940" cy="5111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3206" y="1912049"/>
            <a:ext cx="900208" cy="90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0446642" y="6445764"/>
            <a:ext cx="2885325" cy="87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6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BSc in Mathematics </a:t>
            </a:r>
            <a:endParaRPr/>
          </a:p>
          <a:p>
            <a:pPr marL="0" marR="0" lvl="0" indent="0" algn="ctr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6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(MIT,2006)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0657076" y="9003312"/>
            <a:ext cx="2419586" cy="46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4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"Apache Arrow"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0223414" y="1814185"/>
            <a:ext cx="3331781" cy="108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28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AQR Capital Management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6211729" y="1781775"/>
            <a:ext cx="1433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2009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0253313" y="3429000"/>
            <a:ext cx="3227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Wes Mckinney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5706626" y="5355413"/>
            <a:ext cx="3227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Science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5876678" y="8470425"/>
            <a:ext cx="2885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Economics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5164325" y="6575437"/>
            <a:ext cx="43101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Experimental Sciences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/>
        </p:nvSpPr>
        <p:spPr>
          <a:xfrm>
            <a:off x="8276675" y="0"/>
            <a:ext cx="90597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Detecting Missing Values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 txBox="1"/>
          <p:nvPr/>
        </p:nvSpPr>
        <p:spPr>
          <a:xfrm>
            <a:off x="442300" y="807350"/>
            <a:ext cx="67869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1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.fillna(value, method, inplace, axis,..)</a:t>
            </a:r>
            <a:endParaRPr i="1"/>
          </a:p>
        </p:txBody>
      </p:sp>
      <p:sp>
        <p:nvSpPr>
          <p:cNvPr id="456" name="Google Shape;456;p30"/>
          <p:cNvSpPr/>
          <p:nvPr/>
        </p:nvSpPr>
        <p:spPr>
          <a:xfrm>
            <a:off x="442304" y="2031923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 txBox="1"/>
          <p:nvPr/>
        </p:nvSpPr>
        <p:spPr>
          <a:xfrm>
            <a:off x="442300" y="4177750"/>
            <a:ext cx="61944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.dropna(axis, how, thresh, subset,</a:t>
            </a:r>
            <a:endParaRPr i="1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>
                <a:solidFill>
                  <a:srgbClr val="FD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inplace)</a:t>
            </a:r>
            <a:endParaRPr i="1"/>
          </a:p>
        </p:txBody>
      </p:sp>
      <p:sp>
        <p:nvSpPr>
          <p:cNvPr id="458" name="Google Shape;458;p30"/>
          <p:cNvSpPr/>
          <p:nvPr/>
        </p:nvSpPr>
        <p:spPr>
          <a:xfrm>
            <a:off x="442304" y="6488335"/>
            <a:ext cx="1534456" cy="17604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 txBox="1"/>
          <p:nvPr/>
        </p:nvSpPr>
        <p:spPr>
          <a:xfrm>
            <a:off x="2007829" y="6253853"/>
            <a:ext cx="4934843" cy="17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axis ={0,1}, how={any, all},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thresh=int, subset=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array-like</a:t>
            </a:r>
            <a:endParaRPr/>
          </a:p>
        </p:txBody>
      </p:sp>
      <p:sp>
        <p:nvSpPr>
          <p:cNvPr id="460" name="Google Shape;460;p30"/>
          <p:cNvSpPr txBox="1"/>
          <p:nvPr/>
        </p:nvSpPr>
        <p:spPr>
          <a:xfrm>
            <a:off x="1998304" y="1768997"/>
            <a:ext cx="4309914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7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method {‘bfill’, ‘ffill’, None}</a:t>
            </a:r>
            <a:endParaRPr/>
          </a:p>
        </p:txBody>
      </p:sp>
      <p:pic>
        <p:nvPicPr>
          <p:cNvPr id="461" name="Google Shape;4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726" y="1523050"/>
            <a:ext cx="9923600" cy="7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1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6883672" y="4394090"/>
            <a:ext cx="5300520" cy="87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Functions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/>
          <p:nvPr/>
        </p:nvSpPr>
        <p:spPr>
          <a:xfrm>
            <a:off x="10856526" y="345375"/>
            <a:ext cx="35064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32"/>
          <p:cNvSpPr/>
          <p:nvPr/>
        </p:nvSpPr>
        <p:spPr>
          <a:xfrm>
            <a:off x="3377859" y="1416069"/>
            <a:ext cx="4013426" cy="181767"/>
          </a:xfrm>
          <a:prstGeom prst="rect">
            <a:avLst/>
          </a:prstGeom>
          <a:noFill/>
          <a:ln>
            <a:noFill/>
          </a:ln>
        </p:spPr>
      </p:sp>
      <p:pic>
        <p:nvPicPr>
          <p:cNvPr id="476" name="Google Shape;47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2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432779" y="4766092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2"/>
          <p:cNvSpPr txBox="1"/>
          <p:nvPr/>
        </p:nvSpPr>
        <p:spPr>
          <a:xfrm>
            <a:off x="1760890" y="1646185"/>
            <a:ext cx="3820567" cy="48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numerical data</a:t>
            </a:r>
            <a:endParaRPr/>
          </a:p>
        </p:txBody>
      </p:sp>
      <p:sp>
        <p:nvSpPr>
          <p:cNvPr id="480" name="Google Shape;480;p32"/>
          <p:cNvSpPr txBox="1"/>
          <p:nvPr/>
        </p:nvSpPr>
        <p:spPr>
          <a:xfrm>
            <a:off x="1760890" y="4060713"/>
            <a:ext cx="4123388" cy="147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Useful approach for </a:t>
            </a:r>
            <a:endParaRPr/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"stress testing" Pandas</a:t>
            </a:r>
            <a:endParaRPr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on that later</a:t>
            </a:r>
            <a:endParaRPr/>
          </a:p>
        </p:txBody>
      </p:sp>
      <p:pic>
        <p:nvPicPr>
          <p:cNvPr id="481" name="Google Shape;4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669" y="1568479"/>
            <a:ext cx="10132099" cy="763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/>
        </p:nvSpPr>
        <p:spPr>
          <a:xfrm>
            <a:off x="8076450" y="523150"/>
            <a:ext cx="94086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Builtin Functions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23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3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432779" y="4766092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33"/>
          <p:cNvGrpSpPr/>
          <p:nvPr/>
        </p:nvGrpSpPr>
        <p:grpSpPr>
          <a:xfrm>
            <a:off x="1726323" y="6155214"/>
            <a:ext cx="4379187" cy="2876468"/>
            <a:chOff x="0" y="0"/>
            <a:chExt cx="2023213" cy="1328947"/>
          </a:xfrm>
        </p:grpSpPr>
        <p:sp>
          <p:nvSpPr>
            <p:cNvPr id="491" name="Google Shape;491;p33"/>
            <p:cNvSpPr/>
            <p:nvPr/>
          </p:nvSpPr>
          <p:spPr>
            <a:xfrm>
              <a:off x="92710" y="293370"/>
              <a:ext cx="1917803" cy="1022877"/>
            </a:xfrm>
            <a:custGeom>
              <a:avLst/>
              <a:gdLst/>
              <a:ahLst/>
              <a:cxnLst/>
              <a:rect l="l" t="t" r="r" b="b"/>
              <a:pathLst>
                <a:path w="1917803" h="1022877" extrusionOk="0">
                  <a:moveTo>
                    <a:pt x="0" y="968267"/>
                  </a:moveTo>
                  <a:lnTo>
                    <a:pt x="0" y="1022877"/>
                  </a:lnTo>
                  <a:lnTo>
                    <a:pt x="1917803" y="1022877"/>
                  </a:lnTo>
                  <a:lnTo>
                    <a:pt x="1917803" y="54610"/>
                  </a:lnTo>
                  <a:lnTo>
                    <a:pt x="1863193" y="0"/>
                  </a:lnTo>
                  <a:lnTo>
                    <a:pt x="1863193" y="968267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492" name="Google Shape;492;p33"/>
            <p:cNvSpPr/>
            <p:nvPr/>
          </p:nvSpPr>
          <p:spPr>
            <a:xfrm>
              <a:off x="6350" y="11430"/>
              <a:ext cx="1943203" cy="1237507"/>
            </a:xfrm>
            <a:custGeom>
              <a:avLst/>
              <a:gdLst/>
              <a:ahLst/>
              <a:cxnLst/>
              <a:rect l="l" t="t" r="r" b="b"/>
              <a:pathLst>
                <a:path w="1943203" h="1237507" extrusionOk="0">
                  <a:moveTo>
                    <a:pt x="1672693" y="0"/>
                  </a:moveTo>
                  <a:lnTo>
                    <a:pt x="0" y="1270"/>
                  </a:lnTo>
                  <a:lnTo>
                    <a:pt x="0" y="1237507"/>
                  </a:lnTo>
                  <a:lnTo>
                    <a:pt x="1941933" y="1237507"/>
                  </a:lnTo>
                  <a:lnTo>
                    <a:pt x="1943203" y="26670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493" name="Google Shape;493;p33"/>
            <p:cNvSpPr/>
            <p:nvPr/>
          </p:nvSpPr>
          <p:spPr>
            <a:xfrm>
              <a:off x="0" y="0"/>
              <a:ext cx="2023213" cy="1328947"/>
            </a:xfrm>
            <a:custGeom>
              <a:avLst/>
              <a:gdLst/>
              <a:ahLst/>
              <a:cxnLst/>
              <a:rect l="l" t="t" r="r" b="b"/>
              <a:pathLst>
                <a:path w="2023213" h="1328947" extrusionOk="0">
                  <a:moveTo>
                    <a:pt x="1955903" y="275590"/>
                  </a:moveTo>
                  <a:lnTo>
                    <a:pt x="1955903" y="275590"/>
                  </a:lnTo>
                  <a:lnTo>
                    <a:pt x="1954633" y="274320"/>
                  </a:lnTo>
                  <a:lnTo>
                    <a:pt x="1818743" y="138430"/>
                  </a:lnTo>
                  <a:lnTo>
                    <a:pt x="1751433" y="71120"/>
                  </a:lnTo>
                  <a:lnTo>
                    <a:pt x="1680313" y="0"/>
                  </a:lnTo>
                  <a:lnTo>
                    <a:pt x="0" y="0"/>
                  </a:lnTo>
                  <a:lnTo>
                    <a:pt x="0" y="1261637"/>
                  </a:lnTo>
                  <a:lnTo>
                    <a:pt x="80010" y="1261637"/>
                  </a:lnTo>
                  <a:lnTo>
                    <a:pt x="80010" y="1328947"/>
                  </a:lnTo>
                  <a:lnTo>
                    <a:pt x="2023213" y="1328947"/>
                  </a:lnTo>
                  <a:lnTo>
                    <a:pt x="2023213" y="342900"/>
                  </a:lnTo>
                  <a:lnTo>
                    <a:pt x="1955903" y="275590"/>
                  </a:lnTo>
                  <a:close/>
                  <a:moveTo>
                    <a:pt x="1684123" y="21590"/>
                  </a:moveTo>
                  <a:lnTo>
                    <a:pt x="1809853" y="146050"/>
                  </a:lnTo>
                  <a:lnTo>
                    <a:pt x="1934313" y="270510"/>
                  </a:lnTo>
                  <a:lnTo>
                    <a:pt x="1684123" y="270510"/>
                  </a:lnTo>
                  <a:lnTo>
                    <a:pt x="1684123" y="21590"/>
                  </a:lnTo>
                  <a:close/>
                  <a:moveTo>
                    <a:pt x="12700" y="1248937"/>
                  </a:moveTo>
                  <a:lnTo>
                    <a:pt x="12700" y="12700"/>
                  </a:lnTo>
                  <a:lnTo>
                    <a:pt x="1671423" y="12700"/>
                  </a:lnTo>
                  <a:lnTo>
                    <a:pt x="1671423" y="278130"/>
                  </a:lnTo>
                  <a:cubicBezTo>
                    <a:pt x="1671423" y="281940"/>
                    <a:pt x="1673963" y="284480"/>
                    <a:pt x="1677773" y="284480"/>
                  </a:cubicBezTo>
                  <a:lnTo>
                    <a:pt x="1943203" y="284480"/>
                  </a:lnTo>
                  <a:lnTo>
                    <a:pt x="1943203" y="1248937"/>
                  </a:lnTo>
                  <a:lnTo>
                    <a:pt x="12700" y="1248937"/>
                  </a:lnTo>
                  <a:close/>
                  <a:moveTo>
                    <a:pt x="2010513" y="1316247"/>
                  </a:moveTo>
                  <a:lnTo>
                    <a:pt x="92710" y="1316247"/>
                  </a:lnTo>
                  <a:lnTo>
                    <a:pt x="92710" y="1261637"/>
                  </a:lnTo>
                  <a:lnTo>
                    <a:pt x="1955903" y="1261637"/>
                  </a:lnTo>
                  <a:lnTo>
                    <a:pt x="1955903" y="293370"/>
                  </a:lnTo>
                  <a:lnTo>
                    <a:pt x="2010513" y="347980"/>
                  </a:lnTo>
                  <a:lnTo>
                    <a:pt x="2010513" y="1316247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3"/>
          <p:cNvSpPr txBox="1"/>
          <p:nvPr/>
        </p:nvSpPr>
        <p:spPr>
          <a:xfrm>
            <a:off x="1726323" y="1398535"/>
            <a:ext cx="3833812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be applied both on </a:t>
            </a:r>
            <a:endParaRPr/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dataframes and series</a:t>
            </a:r>
            <a:endParaRPr/>
          </a:p>
        </p:txBody>
      </p:sp>
      <p:sp>
        <p:nvSpPr>
          <p:cNvPr id="495" name="Google Shape;495;p33"/>
          <p:cNvSpPr txBox="1"/>
          <p:nvPr/>
        </p:nvSpPr>
        <p:spPr>
          <a:xfrm>
            <a:off x="1726323" y="4308363"/>
            <a:ext cx="4320629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Built-in Functions available </a:t>
            </a:r>
            <a:endParaRPr/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most functionalities</a:t>
            </a:r>
            <a:endParaRPr/>
          </a:p>
        </p:txBody>
      </p:sp>
      <p:sp>
        <p:nvSpPr>
          <p:cNvPr id="496" name="Google Shape;496;p33"/>
          <p:cNvSpPr txBox="1"/>
          <p:nvPr/>
        </p:nvSpPr>
        <p:spPr>
          <a:xfrm>
            <a:off x="1967235" y="6669841"/>
            <a:ext cx="3897362" cy="178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min, max,</a:t>
            </a:r>
            <a:endParaRPr/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sum, median, mean,</a:t>
            </a:r>
            <a:endParaRPr/>
          </a:p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std, var, etc.</a:t>
            </a:r>
            <a:endParaRPr/>
          </a:p>
        </p:txBody>
      </p:sp>
      <p:pic>
        <p:nvPicPr>
          <p:cNvPr id="497" name="Google Shape;4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452" y="1973225"/>
            <a:ext cx="9408600" cy="788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856" y="0"/>
            <a:ext cx="734617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11619794" y="255162"/>
            <a:ext cx="23073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Apply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4" name="Google Shape;504;p34"/>
          <p:cNvGrpSpPr/>
          <p:nvPr/>
        </p:nvGrpSpPr>
        <p:grpSpPr>
          <a:xfrm>
            <a:off x="1584629" y="5791324"/>
            <a:ext cx="4379187" cy="2876468"/>
            <a:chOff x="0" y="0"/>
            <a:chExt cx="2023213" cy="1328947"/>
          </a:xfrm>
        </p:grpSpPr>
        <p:sp>
          <p:nvSpPr>
            <p:cNvPr id="505" name="Google Shape;505;p34"/>
            <p:cNvSpPr/>
            <p:nvPr/>
          </p:nvSpPr>
          <p:spPr>
            <a:xfrm>
              <a:off x="92710" y="293370"/>
              <a:ext cx="1917803" cy="1022877"/>
            </a:xfrm>
            <a:custGeom>
              <a:avLst/>
              <a:gdLst/>
              <a:ahLst/>
              <a:cxnLst/>
              <a:rect l="l" t="t" r="r" b="b"/>
              <a:pathLst>
                <a:path w="1917803" h="1022877" extrusionOk="0">
                  <a:moveTo>
                    <a:pt x="0" y="968267"/>
                  </a:moveTo>
                  <a:lnTo>
                    <a:pt x="0" y="1022877"/>
                  </a:lnTo>
                  <a:lnTo>
                    <a:pt x="1917803" y="1022877"/>
                  </a:lnTo>
                  <a:lnTo>
                    <a:pt x="1917803" y="54610"/>
                  </a:lnTo>
                  <a:lnTo>
                    <a:pt x="1863193" y="0"/>
                  </a:lnTo>
                  <a:lnTo>
                    <a:pt x="1863193" y="968267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506" name="Google Shape;506;p34"/>
            <p:cNvSpPr/>
            <p:nvPr/>
          </p:nvSpPr>
          <p:spPr>
            <a:xfrm>
              <a:off x="6350" y="11430"/>
              <a:ext cx="1943203" cy="1237507"/>
            </a:xfrm>
            <a:custGeom>
              <a:avLst/>
              <a:gdLst/>
              <a:ahLst/>
              <a:cxnLst/>
              <a:rect l="l" t="t" r="r" b="b"/>
              <a:pathLst>
                <a:path w="1943203" h="1237507" extrusionOk="0">
                  <a:moveTo>
                    <a:pt x="1672693" y="0"/>
                  </a:moveTo>
                  <a:lnTo>
                    <a:pt x="0" y="1270"/>
                  </a:lnTo>
                  <a:lnTo>
                    <a:pt x="0" y="1237507"/>
                  </a:lnTo>
                  <a:lnTo>
                    <a:pt x="1941933" y="1237507"/>
                  </a:lnTo>
                  <a:lnTo>
                    <a:pt x="1943203" y="266700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</p:sp>
        <p:sp>
          <p:nvSpPr>
            <p:cNvPr id="507" name="Google Shape;507;p34"/>
            <p:cNvSpPr/>
            <p:nvPr/>
          </p:nvSpPr>
          <p:spPr>
            <a:xfrm>
              <a:off x="0" y="0"/>
              <a:ext cx="2023213" cy="1328947"/>
            </a:xfrm>
            <a:custGeom>
              <a:avLst/>
              <a:gdLst/>
              <a:ahLst/>
              <a:cxnLst/>
              <a:rect l="l" t="t" r="r" b="b"/>
              <a:pathLst>
                <a:path w="2023213" h="1328947" extrusionOk="0">
                  <a:moveTo>
                    <a:pt x="1955903" y="275590"/>
                  </a:moveTo>
                  <a:lnTo>
                    <a:pt x="1955903" y="275590"/>
                  </a:lnTo>
                  <a:lnTo>
                    <a:pt x="1954633" y="274320"/>
                  </a:lnTo>
                  <a:lnTo>
                    <a:pt x="1818743" y="138430"/>
                  </a:lnTo>
                  <a:lnTo>
                    <a:pt x="1751433" y="71120"/>
                  </a:lnTo>
                  <a:lnTo>
                    <a:pt x="1680313" y="0"/>
                  </a:lnTo>
                  <a:lnTo>
                    <a:pt x="0" y="0"/>
                  </a:lnTo>
                  <a:lnTo>
                    <a:pt x="0" y="1261637"/>
                  </a:lnTo>
                  <a:lnTo>
                    <a:pt x="80010" y="1261637"/>
                  </a:lnTo>
                  <a:lnTo>
                    <a:pt x="80010" y="1328947"/>
                  </a:lnTo>
                  <a:lnTo>
                    <a:pt x="2023213" y="1328947"/>
                  </a:lnTo>
                  <a:lnTo>
                    <a:pt x="2023213" y="342900"/>
                  </a:lnTo>
                  <a:lnTo>
                    <a:pt x="1955903" y="275590"/>
                  </a:lnTo>
                  <a:close/>
                  <a:moveTo>
                    <a:pt x="1684123" y="21590"/>
                  </a:moveTo>
                  <a:lnTo>
                    <a:pt x="1809853" y="146050"/>
                  </a:lnTo>
                  <a:lnTo>
                    <a:pt x="1934313" y="270510"/>
                  </a:lnTo>
                  <a:lnTo>
                    <a:pt x="1684123" y="270510"/>
                  </a:lnTo>
                  <a:lnTo>
                    <a:pt x="1684123" y="21590"/>
                  </a:lnTo>
                  <a:close/>
                  <a:moveTo>
                    <a:pt x="12700" y="1248937"/>
                  </a:moveTo>
                  <a:lnTo>
                    <a:pt x="12700" y="12700"/>
                  </a:lnTo>
                  <a:lnTo>
                    <a:pt x="1671423" y="12700"/>
                  </a:lnTo>
                  <a:lnTo>
                    <a:pt x="1671423" y="278130"/>
                  </a:lnTo>
                  <a:cubicBezTo>
                    <a:pt x="1671423" y="281940"/>
                    <a:pt x="1673963" y="284480"/>
                    <a:pt x="1677773" y="284480"/>
                  </a:cubicBezTo>
                  <a:lnTo>
                    <a:pt x="1943203" y="284480"/>
                  </a:lnTo>
                  <a:lnTo>
                    <a:pt x="1943203" y="1248937"/>
                  </a:lnTo>
                  <a:lnTo>
                    <a:pt x="12700" y="1248937"/>
                  </a:lnTo>
                  <a:close/>
                  <a:moveTo>
                    <a:pt x="2010513" y="1316247"/>
                  </a:moveTo>
                  <a:lnTo>
                    <a:pt x="92710" y="1316247"/>
                  </a:lnTo>
                  <a:lnTo>
                    <a:pt x="92710" y="1261637"/>
                  </a:lnTo>
                  <a:lnTo>
                    <a:pt x="1955903" y="1261637"/>
                  </a:lnTo>
                  <a:lnTo>
                    <a:pt x="1955903" y="293370"/>
                  </a:lnTo>
                  <a:lnTo>
                    <a:pt x="2010513" y="347980"/>
                  </a:lnTo>
                  <a:lnTo>
                    <a:pt x="2010513" y="1316247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8" name="Google Shape;508;p34"/>
          <p:cNvPicPr preferRelativeResize="0"/>
          <p:nvPr/>
        </p:nvPicPr>
        <p:blipFill rotWithShape="1">
          <a:blip r:embed="rId4">
            <a:alphaModFix/>
          </a:blip>
          <a:srcRect r="3618" b="866"/>
          <a:stretch/>
        </p:blipFill>
        <p:spPr>
          <a:xfrm>
            <a:off x="1671318" y="6105701"/>
            <a:ext cx="3422870" cy="22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4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4"/>
          <p:cNvSpPr txBox="1"/>
          <p:nvPr/>
        </p:nvSpPr>
        <p:spPr>
          <a:xfrm>
            <a:off x="1584629" y="4033128"/>
            <a:ext cx="4262884" cy="48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you must loop, just apply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34"/>
          <p:cNvSpPr txBox="1"/>
          <p:nvPr/>
        </p:nvSpPr>
        <p:spPr>
          <a:xfrm>
            <a:off x="1584629" y="1150885"/>
            <a:ext cx="4018359" cy="147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It is used when you want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apply a function along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row or column.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34"/>
          <p:cNvSpPr/>
          <p:nvPr/>
        </p:nvSpPr>
        <p:spPr>
          <a:xfrm>
            <a:off x="432779" y="4243208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962" y="1455075"/>
            <a:ext cx="10026969" cy="84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34617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5"/>
          <p:cNvSpPr txBox="1"/>
          <p:nvPr/>
        </p:nvSpPr>
        <p:spPr>
          <a:xfrm>
            <a:off x="7814450" y="388650"/>
            <a:ext cx="100278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Apply with multi returns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0" name="Google Shape;520;p35"/>
          <p:cNvGrpSpPr/>
          <p:nvPr/>
        </p:nvGrpSpPr>
        <p:grpSpPr>
          <a:xfrm>
            <a:off x="25" y="3803950"/>
            <a:ext cx="7346131" cy="6364645"/>
            <a:chOff x="0" y="0"/>
            <a:chExt cx="2417047" cy="2614354"/>
          </a:xfrm>
        </p:grpSpPr>
        <p:sp>
          <p:nvSpPr>
            <p:cNvPr id="521" name="Google Shape;521;p35"/>
            <p:cNvSpPr/>
            <p:nvPr/>
          </p:nvSpPr>
          <p:spPr>
            <a:xfrm>
              <a:off x="92710" y="293370"/>
              <a:ext cx="2311637" cy="2308284"/>
            </a:xfrm>
            <a:custGeom>
              <a:avLst/>
              <a:gdLst/>
              <a:ahLst/>
              <a:cxnLst/>
              <a:rect l="l" t="t" r="r" b="b"/>
              <a:pathLst>
                <a:path w="2311637" h="2308284" extrusionOk="0">
                  <a:moveTo>
                    <a:pt x="0" y="2253674"/>
                  </a:moveTo>
                  <a:lnTo>
                    <a:pt x="0" y="2308284"/>
                  </a:lnTo>
                  <a:lnTo>
                    <a:pt x="2311637" y="2308284"/>
                  </a:lnTo>
                  <a:lnTo>
                    <a:pt x="2311637" y="54610"/>
                  </a:lnTo>
                  <a:lnTo>
                    <a:pt x="2257027" y="0"/>
                  </a:lnTo>
                  <a:lnTo>
                    <a:pt x="2257027" y="2253674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522" name="Google Shape;522;p35"/>
            <p:cNvSpPr/>
            <p:nvPr/>
          </p:nvSpPr>
          <p:spPr>
            <a:xfrm>
              <a:off x="6350" y="11430"/>
              <a:ext cx="2337037" cy="2522914"/>
            </a:xfrm>
            <a:custGeom>
              <a:avLst/>
              <a:gdLst/>
              <a:ahLst/>
              <a:cxnLst/>
              <a:rect l="l" t="t" r="r" b="b"/>
              <a:pathLst>
                <a:path w="2337037" h="2522914" extrusionOk="0">
                  <a:moveTo>
                    <a:pt x="2066527" y="0"/>
                  </a:moveTo>
                  <a:lnTo>
                    <a:pt x="0" y="1270"/>
                  </a:lnTo>
                  <a:lnTo>
                    <a:pt x="0" y="2522914"/>
                  </a:lnTo>
                  <a:lnTo>
                    <a:pt x="2335767" y="2522914"/>
                  </a:lnTo>
                  <a:lnTo>
                    <a:pt x="2337037" y="266700"/>
                  </a:lnTo>
                  <a:close/>
                </a:path>
              </a:pathLst>
            </a:custGeom>
            <a:solidFill>
              <a:srgbClr val="F5F5F6"/>
            </a:solidFill>
            <a:ln>
              <a:noFill/>
            </a:ln>
          </p:spPr>
        </p:sp>
        <p:sp>
          <p:nvSpPr>
            <p:cNvPr id="523" name="Google Shape;523;p35"/>
            <p:cNvSpPr/>
            <p:nvPr/>
          </p:nvSpPr>
          <p:spPr>
            <a:xfrm>
              <a:off x="0" y="0"/>
              <a:ext cx="2417047" cy="2614354"/>
            </a:xfrm>
            <a:custGeom>
              <a:avLst/>
              <a:gdLst/>
              <a:ahLst/>
              <a:cxnLst/>
              <a:rect l="l" t="t" r="r" b="b"/>
              <a:pathLst>
                <a:path w="2417047" h="2614354" extrusionOk="0">
                  <a:moveTo>
                    <a:pt x="2349737" y="275590"/>
                  </a:moveTo>
                  <a:lnTo>
                    <a:pt x="2349737" y="275590"/>
                  </a:lnTo>
                  <a:lnTo>
                    <a:pt x="2348467" y="274320"/>
                  </a:lnTo>
                  <a:lnTo>
                    <a:pt x="2212577" y="138430"/>
                  </a:lnTo>
                  <a:lnTo>
                    <a:pt x="2145267" y="71120"/>
                  </a:lnTo>
                  <a:lnTo>
                    <a:pt x="2074147" y="0"/>
                  </a:lnTo>
                  <a:lnTo>
                    <a:pt x="0" y="0"/>
                  </a:lnTo>
                  <a:lnTo>
                    <a:pt x="0" y="2547044"/>
                  </a:lnTo>
                  <a:lnTo>
                    <a:pt x="80010" y="2547044"/>
                  </a:lnTo>
                  <a:lnTo>
                    <a:pt x="80010" y="2614354"/>
                  </a:lnTo>
                  <a:lnTo>
                    <a:pt x="2417047" y="2614354"/>
                  </a:lnTo>
                  <a:lnTo>
                    <a:pt x="2417047" y="342900"/>
                  </a:lnTo>
                  <a:lnTo>
                    <a:pt x="2349737" y="275590"/>
                  </a:lnTo>
                  <a:close/>
                  <a:moveTo>
                    <a:pt x="2077957" y="21590"/>
                  </a:moveTo>
                  <a:lnTo>
                    <a:pt x="2203687" y="146050"/>
                  </a:lnTo>
                  <a:lnTo>
                    <a:pt x="2328147" y="270510"/>
                  </a:lnTo>
                  <a:lnTo>
                    <a:pt x="2077957" y="270510"/>
                  </a:lnTo>
                  <a:lnTo>
                    <a:pt x="2077957" y="21590"/>
                  </a:lnTo>
                  <a:close/>
                  <a:moveTo>
                    <a:pt x="12700" y="2534344"/>
                  </a:moveTo>
                  <a:lnTo>
                    <a:pt x="12700" y="12700"/>
                  </a:lnTo>
                  <a:lnTo>
                    <a:pt x="2065257" y="12700"/>
                  </a:lnTo>
                  <a:lnTo>
                    <a:pt x="2065257" y="278130"/>
                  </a:lnTo>
                  <a:cubicBezTo>
                    <a:pt x="2065257" y="281940"/>
                    <a:pt x="2067797" y="284480"/>
                    <a:pt x="2071607" y="284480"/>
                  </a:cubicBezTo>
                  <a:lnTo>
                    <a:pt x="2337037" y="284480"/>
                  </a:lnTo>
                  <a:lnTo>
                    <a:pt x="2337037" y="2534344"/>
                  </a:lnTo>
                  <a:lnTo>
                    <a:pt x="12700" y="2534344"/>
                  </a:lnTo>
                  <a:close/>
                  <a:moveTo>
                    <a:pt x="2404347" y="2601654"/>
                  </a:moveTo>
                  <a:lnTo>
                    <a:pt x="92710" y="2601654"/>
                  </a:lnTo>
                  <a:lnTo>
                    <a:pt x="92710" y="2547044"/>
                  </a:lnTo>
                  <a:lnTo>
                    <a:pt x="2349737" y="2547044"/>
                  </a:lnTo>
                  <a:lnTo>
                    <a:pt x="2349737" y="293370"/>
                  </a:lnTo>
                  <a:lnTo>
                    <a:pt x="2404347" y="347980"/>
                  </a:lnTo>
                  <a:lnTo>
                    <a:pt x="2404347" y="2601654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4" name="Google Shape;52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" y="3825022"/>
            <a:ext cx="6269000" cy="590397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5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5"/>
          <p:cNvSpPr txBox="1"/>
          <p:nvPr/>
        </p:nvSpPr>
        <p:spPr>
          <a:xfrm>
            <a:off x="1578971" y="1150885"/>
            <a:ext cx="4053632" cy="147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Expand list-like results to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columns of a Dataframe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expand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7" name="Google Shape;5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529" y="1619466"/>
            <a:ext cx="10027650" cy="84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5" y="0"/>
            <a:ext cx="182474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 txBox="1"/>
          <p:nvPr/>
        </p:nvSpPr>
        <p:spPr>
          <a:xfrm>
            <a:off x="771450" y="868475"/>
            <a:ext cx="115719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Apply with multi inputs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4" name="Google Shape;534;p36"/>
          <p:cNvPicPr preferRelativeResize="0"/>
          <p:nvPr/>
        </p:nvPicPr>
        <p:blipFill rotWithShape="1">
          <a:blip r:embed="rId4">
            <a:alphaModFix/>
          </a:blip>
          <a:srcRect l="3624" t="30848" r="58494" b="41105"/>
          <a:stretch/>
        </p:blipFill>
        <p:spPr>
          <a:xfrm>
            <a:off x="1198396" y="3958750"/>
            <a:ext cx="4088833" cy="1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 rotWithShape="1">
          <a:blip r:embed="rId4">
            <a:alphaModFix/>
          </a:blip>
          <a:srcRect l="3490" r="59029" b="73318"/>
          <a:stretch/>
        </p:blipFill>
        <p:spPr>
          <a:xfrm>
            <a:off x="7870924" y="3958750"/>
            <a:ext cx="4045488" cy="11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8396" y="5995942"/>
            <a:ext cx="10718016" cy="83627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6"/>
          <p:cNvSpPr/>
          <p:nvPr/>
        </p:nvSpPr>
        <p:spPr>
          <a:xfrm>
            <a:off x="1198396" y="2888689"/>
            <a:ext cx="1050606" cy="12053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/>
          <p:nvPr/>
        </p:nvSpPr>
        <p:spPr>
          <a:xfrm>
            <a:off x="2379036" y="2673928"/>
            <a:ext cx="9537377" cy="49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5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Different approaches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1198396" y="7572571"/>
            <a:ext cx="1050606" cy="120533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6"/>
          <p:cNvSpPr txBox="1"/>
          <p:nvPr/>
        </p:nvSpPr>
        <p:spPr>
          <a:xfrm>
            <a:off x="2379036" y="7357809"/>
            <a:ext cx="9537377" cy="49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5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Same results!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"/>
          <p:cNvSpPr txBox="1"/>
          <p:nvPr/>
        </p:nvSpPr>
        <p:spPr>
          <a:xfrm>
            <a:off x="962025" y="436150"/>
            <a:ext cx="115719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Pandas Speed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6" name="Google Shape;546;p37"/>
          <p:cNvPicPr preferRelativeResize="0"/>
          <p:nvPr/>
        </p:nvPicPr>
        <p:blipFill rotWithShape="1">
          <a:blip r:embed="rId4">
            <a:alphaModFix/>
          </a:blip>
          <a:srcRect b="89989"/>
          <a:stretch/>
        </p:blipFill>
        <p:spPr>
          <a:xfrm>
            <a:off x="1303875" y="2657985"/>
            <a:ext cx="6856943" cy="55728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7"/>
          <p:cNvSpPr txBox="1"/>
          <p:nvPr/>
        </p:nvSpPr>
        <p:spPr>
          <a:xfrm>
            <a:off x="1303875" y="3596781"/>
            <a:ext cx="4754910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 Native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37"/>
          <p:cNvSpPr txBox="1"/>
          <p:nvPr/>
        </p:nvSpPr>
        <p:spPr>
          <a:xfrm>
            <a:off x="1303875" y="7479543"/>
            <a:ext cx="3291929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37"/>
          <p:cNvSpPr txBox="1"/>
          <p:nvPr/>
        </p:nvSpPr>
        <p:spPr>
          <a:xfrm>
            <a:off x="9158800" y="4253233"/>
            <a:ext cx="7749000" cy="1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experiment used multiplication,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but can be replicated by other functions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have the same results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0" name="Google Shape;550;p37"/>
          <p:cNvPicPr preferRelativeResize="0"/>
          <p:nvPr/>
        </p:nvPicPr>
        <p:blipFill rotWithShape="1">
          <a:blip r:embed="rId4">
            <a:alphaModFix/>
          </a:blip>
          <a:srcRect t="25069" b="64649"/>
          <a:stretch/>
        </p:blipFill>
        <p:spPr>
          <a:xfrm>
            <a:off x="1303875" y="4408311"/>
            <a:ext cx="6856943" cy="57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7"/>
          <p:cNvPicPr preferRelativeResize="0"/>
          <p:nvPr/>
        </p:nvPicPr>
        <p:blipFill rotWithShape="1">
          <a:blip r:embed="rId4">
            <a:alphaModFix/>
          </a:blip>
          <a:srcRect t="50139" b="39301"/>
          <a:stretch/>
        </p:blipFill>
        <p:spPr>
          <a:xfrm>
            <a:off x="1303875" y="6298120"/>
            <a:ext cx="6856943" cy="5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7"/>
          <p:cNvPicPr preferRelativeResize="0"/>
          <p:nvPr/>
        </p:nvPicPr>
        <p:blipFill rotWithShape="1">
          <a:blip r:embed="rId4">
            <a:alphaModFix/>
          </a:blip>
          <a:srcRect t="74946"/>
          <a:stretch/>
        </p:blipFill>
        <p:spPr>
          <a:xfrm>
            <a:off x="1303875" y="8291073"/>
            <a:ext cx="6856943" cy="139474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7"/>
          <p:cNvSpPr txBox="1"/>
          <p:nvPr/>
        </p:nvSpPr>
        <p:spPr>
          <a:xfrm>
            <a:off x="1303875" y="1846455"/>
            <a:ext cx="4754910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Pandas Native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1303875" y="5486590"/>
            <a:ext cx="1828800" cy="81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8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/>
          <p:nvPr/>
        </p:nvSpPr>
        <p:spPr>
          <a:xfrm>
            <a:off x="2184429" y="436147"/>
            <a:ext cx="9109465" cy="107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F914D"/>
                </a:solidFill>
                <a:latin typeface="Open Sans"/>
                <a:ea typeface="Open Sans"/>
                <a:cs typeface="Open Sans"/>
                <a:sym typeface="Open Sans"/>
              </a:rPr>
              <a:t>Pandas Speed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0" name="Google Shape;560;p38"/>
          <p:cNvGrpSpPr/>
          <p:nvPr/>
        </p:nvGrpSpPr>
        <p:grpSpPr>
          <a:xfrm>
            <a:off x="962025" y="2269259"/>
            <a:ext cx="9456493" cy="6707573"/>
            <a:chOff x="0" y="0"/>
            <a:chExt cx="12608658" cy="8943431"/>
          </a:xfrm>
        </p:grpSpPr>
        <p:sp>
          <p:nvSpPr>
            <p:cNvPr id="561" name="Google Shape;561;p38"/>
            <p:cNvSpPr/>
            <p:nvPr/>
          </p:nvSpPr>
          <p:spPr>
            <a:xfrm>
              <a:off x="4120550" y="0"/>
              <a:ext cx="8398706" cy="8388350"/>
            </a:xfrm>
            <a:custGeom>
              <a:avLst/>
              <a:gdLst/>
              <a:ahLst/>
              <a:cxnLst/>
              <a:rect l="l" t="t" r="r" b="b"/>
              <a:pathLst>
                <a:path w="10299700" h="10287000" extrusionOk="0">
                  <a:moveTo>
                    <a:pt x="0" y="0"/>
                  </a:moveTo>
                  <a:lnTo>
                    <a:pt x="12700" y="0"/>
                  </a:lnTo>
                  <a:lnTo>
                    <a:pt x="12700" y="10287000"/>
                  </a:lnTo>
                  <a:lnTo>
                    <a:pt x="0" y="10287000"/>
                  </a:lnTo>
                  <a:close/>
                  <a:moveTo>
                    <a:pt x="3429000" y="0"/>
                  </a:moveTo>
                  <a:lnTo>
                    <a:pt x="3441700" y="0"/>
                  </a:lnTo>
                  <a:lnTo>
                    <a:pt x="3441700" y="10287000"/>
                  </a:lnTo>
                  <a:lnTo>
                    <a:pt x="3429000" y="10287000"/>
                  </a:lnTo>
                  <a:close/>
                  <a:moveTo>
                    <a:pt x="6858000" y="0"/>
                  </a:moveTo>
                  <a:lnTo>
                    <a:pt x="6870700" y="0"/>
                  </a:lnTo>
                  <a:lnTo>
                    <a:pt x="6870700" y="10287000"/>
                  </a:lnTo>
                  <a:lnTo>
                    <a:pt x="6858000" y="10287000"/>
                  </a:lnTo>
                  <a:close/>
                  <a:moveTo>
                    <a:pt x="10287000" y="0"/>
                  </a:moveTo>
                  <a:lnTo>
                    <a:pt x="10299700" y="0"/>
                  </a:lnTo>
                  <a:lnTo>
                    <a:pt x="10299700" y="10287000"/>
                  </a:lnTo>
                  <a:lnTo>
                    <a:pt x="10287000" y="10287000"/>
                  </a:lnTo>
                  <a:close/>
                </a:path>
              </a:pathLst>
            </a:custGeom>
            <a:solidFill>
              <a:srgbClr val="FFFFFF">
                <a:alpha val="24313"/>
              </a:srgbClr>
            </a:solidFill>
            <a:ln>
              <a:noFill/>
            </a:ln>
          </p:spPr>
        </p:sp>
        <p:sp>
          <p:nvSpPr>
            <p:cNvPr id="562" name="Google Shape;562;p38"/>
            <p:cNvSpPr txBox="1"/>
            <p:nvPr/>
          </p:nvSpPr>
          <p:spPr>
            <a:xfrm>
              <a:off x="4031149" y="8506421"/>
              <a:ext cx="189159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/>
            </a:p>
          </p:txBody>
        </p:sp>
        <p:sp>
          <p:nvSpPr>
            <p:cNvPr id="563" name="Google Shape;563;p38"/>
            <p:cNvSpPr txBox="1"/>
            <p:nvPr/>
          </p:nvSpPr>
          <p:spPr>
            <a:xfrm>
              <a:off x="6827266" y="8506421"/>
              <a:ext cx="189159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</p:txBody>
        </p:sp>
        <p:sp>
          <p:nvSpPr>
            <p:cNvPr id="564" name="Google Shape;564;p38"/>
            <p:cNvSpPr txBox="1"/>
            <p:nvPr/>
          </p:nvSpPr>
          <p:spPr>
            <a:xfrm>
              <a:off x="9623383" y="8506421"/>
              <a:ext cx="189159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  <p:sp>
          <p:nvSpPr>
            <p:cNvPr id="565" name="Google Shape;565;p38"/>
            <p:cNvSpPr txBox="1"/>
            <p:nvPr/>
          </p:nvSpPr>
          <p:spPr>
            <a:xfrm>
              <a:off x="12419499" y="8506421"/>
              <a:ext cx="189159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</p:txBody>
        </p:sp>
        <p:sp>
          <p:nvSpPr>
            <p:cNvPr id="566" name="Google Shape;566;p38"/>
            <p:cNvSpPr txBox="1"/>
            <p:nvPr/>
          </p:nvSpPr>
          <p:spPr>
            <a:xfrm>
              <a:off x="0" y="701372"/>
              <a:ext cx="3960033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Pandas Native function </a:t>
              </a:r>
              <a:endParaRPr/>
            </a:p>
          </p:txBody>
        </p:sp>
        <p:sp>
          <p:nvSpPr>
            <p:cNvPr id="567" name="Google Shape;567;p38"/>
            <p:cNvSpPr txBox="1"/>
            <p:nvPr/>
          </p:nvSpPr>
          <p:spPr>
            <a:xfrm>
              <a:off x="19417" y="2868362"/>
              <a:ext cx="3940615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Native function </a:t>
              </a:r>
              <a:endParaRPr/>
            </a:p>
          </p:txBody>
        </p:sp>
        <p:sp>
          <p:nvSpPr>
            <p:cNvPr id="568" name="Google Shape;568;p38"/>
            <p:cNvSpPr txBox="1"/>
            <p:nvPr/>
          </p:nvSpPr>
          <p:spPr>
            <a:xfrm>
              <a:off x="2936246" y="5035353"/>
              <a:ext cx="1023786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Apply </a:t>
              </a:r>
              <a:endParaRPr/>
            </a:p>
          </p:txBody>
        </p:sp>
        <p:sp>
          <p:nvSpPr>
            <p:cNvPr id="569" name="Google Shape;569;p38"/>
            <p:cNvSpPr txBox="1"/>
            <p:nvPr/>
          </p:nvSpPr>
          <p:spPr>
            <a:xfrm>
              <a:off x="2405987" y="7202343"/>
              <a:ext cx="1554045" cy="437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7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Iteration </a:t>
              </a:r>
              <a:endParaRPr/>
            </a:p>
          </p:txBody>
        </p:sp>
        <p:grpSp>
          <p:nvGrpSpPr>
            <p:cNvPr id="570" name="Google Shape;570;p38"/>
            <p:cNvGrpSpPr/>
            <p:nvPr/>
          </p:nvGrpSpPr>
          <p:grpSpPr>
            <a:xfrm>
              <a:off x="4125728" y="0"/>
              <a:ext cx="7348898" cy="8388350"/>
              <a:chOff x="0" y="0"/>
              <a:chExt cx="9012275" cy="10287000"/>
            </a:xfrm>
          </p:grpSpPr>
          <p:sp>
            <p:nvSpPr>
              <p:cNvPr id="571" name="Google Shape;571;p38"/>
              <p:cNvSpPr/>
              <p:nvPr/>
            </p:nvSpPr>
            <p:spPr>
              <a:xfrm>
                <a:off x="0" y="0"/>
                <a:ext cx="1239590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1239590" h="2314575" extrusionOk="0">
                    <a:moveTo>
                      <a:pt x="0" y="0"/>
                    </a:moveTo>
                    <a:lnTo>
                      <a:pt x="1054424" y="0"/>
                    </a:lnTo>
                    <a:lnTo>
                      <a:pt x="1054424" y="0"/>
                    </a:lnTo>
                    <a:cubicBezTo>
                      <a:pt x="1103533" y="0"/>
                      <a:pt x="1150631" y="19508"/>
                      <a:pt x="1185356" y="54234"/>
                    </a:cubicBezTo>
                    <a:cubicBezTo>
                      <a:pt x="1220081" y="88959"/>
                      <a:pt x="1239590" y="136057"/>
                      <a:pt x="1239590" y="185166"/>
                    </a:cubicBezTo>
                    <a:lnTo>
                      <a:pt x="1239590" y="2129409"/>
                    </a:lnTo>
                    <a:cubicBezTo>
                      <a:pt x="1239590" y="2178518"/>
                      <a:pt x="1220081" y="2225616"/>
                      <a:pt x="1185356" y="2260341"/>
                    </a:cubicBezTo>
                    <a:cubicBezTo>
                      <a:pt x="1150631" y="2295067"/>
                      <a:pt x="1103533" y="2314575"/>
                      <a:pt x="1054424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FF9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0" y="2657475"/>
                <a:ext cx="1306112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1306112" h="2314575" extrusionOk="0">
                    <a:moveTo>
                      <a:pt x="0" y="0"/>
                    </a:moveTo>
                    <a:lnTo>
                      <a:pt x="1120946" y="0"/>
                    </a:lnTo>
                    <a:cubicBezTo>
                      <a:pt x="1170056" y="0"/>
                      <a:pt x="1217153" y="19508"/>
                      <a:pt x="1251879" y="54234"/>
                    </a:cubicBezTo>
                    <a:cubicBezTo>
                      <a:pt x="1286604" y="88959"/>
                      <a:pt x="1306112" y="136057"/>
                      <a:pt x="1306112" y="185166"/>
                    </a:cubicBezTo>
                    <a:lnTo>
                      <a:pt x="1306112" y="2129409"/>
                    </a:lnTo>
                    <a:cubicBezTo>
                      <a:pt x="1306112" y="2231673"/>
                      <a:pt x="1223211" y="2314575"/>
                      <a:pt x="1120946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FF9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0" y="5314950"/>
                <a:ext cx="6935159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6935159" h="2314575" extrusionOk="0">
                    <a:moveTo>
                      <a:pt x="0" y="0"/>
                    </a:moveTo>
                    <a:lnTo>
                      <a:pt x="6749993" y="0"/>
                    </a:lnTo>
                    <a:cubicBezTo>
                      <a:pt x="6799102" y="0"/>
                      <a:pt x="6846199" y="19508"/>
                      <a:pt x="6880925" y="54234"/>
                    </a:cubicBezTo>
                    <a:cubicBezTo>
                      <a:pt x="6915650" y="88959"/>
                      <a:pt x="6935159" y="136057"/>
                      <a:pt x="6935159" y="185166"/>
                    </a:cubicBezTo>
                    <a:lnTo>
                      <a:pt x="6935159" y="2129409"/>
                    </a:lnTo>
                    <a:cubicBezTo>
                      <a:pt x="6935159" y="2178518"/>
                      <a:pt x="6915651" y="2225616"/>
                      <a:pt x="6880925" y="2260341"/>
                    </a:cubicBezTo>
                    <a:cubicBezTo>
                      <a:pt x="6846200" y="2295067"/>
                      <a:pt x="6799102" y="2314575"/>
                      <a:pt x="6749993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FF9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0" y="7972425"/>
                <a:ext cx="9012275" cy="2314575"/>
              </a:xfrm>
              <a:custGeom>
                <a:avLst/>
                <a:gdLst/>
                <a:ahLst/>
                <a:cxnLst/>
                <a:rect l="l" t="t" r="r" b="b"/>
                <a:pathLst>
                  <a:path w="9012275" h="2314575" extrusionOk="0">
                    <a:moveTo>
                      <a:pt x="0" y="0"/>
                    </a:moveTo>
                    <a:lnTo>
                      <a:pt x="8827109" y="0"/>
                    </a:lnTo>
                    <a:cubicBezTo>
                      <a:pt x="8876219" y="0"/>
                      <a:pt x="8923317" y="19508"/>
                      <a:pt x="8958042" y="54234"/>
                    </a:cubicBezTo>
                    <a:cubicBezTo>
                      <a:pt x="8992767" y="88959"/>
                      <a:pt x="9012275" y="136057"/>
                      <a:pt x="9012275" y="185166"/>
                    </a:cubicBezTo>
                    <a:lnTo>
                      <a:pt x="9012275" y="2129409"/>
                    </a:lnTo>
                    <a:cubicBezTo>
                      <a:pt x="9012275" y="2178518"/>
                      <a:pt x="8992767" y="2225616"/>
                      <a:pt x="8958042" y="2260341"/>
                    </a:cubicBezTo>
                    <a:cubicBezTo>
                      <a:pt x="8923317" y="2295067"/>
                      <a:pt x="8876219" y="2314575"/>
                      <a:pt x="8827109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FF91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38"/>
          <p:cNvGrpSpPr/>
          <p:nvPr/>
        </p:nvGrpSpPr>
        <p:grpSpPr>
          <a:xfrm>
            <a:off x="12122820" y="4556456"/>
            <a:ext cx="5737950" cy="1066589"/>
            <a:chOff x="0" y="-9525"/>
            <a:chExt cx="7650600" cy="1422119"/>
          </a:xfrm>
        </p:grpSpPr>
        <p:sp>
          <p:nvSpPr>
            <p:cNvPr id="576" name="Google Shape;576;p38"/>
            <p:cNvSpPr txBox="1"/>
            <p:nvPr/>
          </p:nvSpPr>
          <p:spPr>
            <a:xfrm>
              <a:off x="0" y="-9525"/>
              <a:ext cx="76506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i="0" u="none" strike="noStrike" cap="none">
                  <a:solidFill>
                    <a:srgbClr val="FFFFFF"/>
                  </a:solidFill>
                  <a:latin typeface="GFS Didot"/>
                  <a:ea typeface="GFS Didot"/>
                  <a:cs typeface="GFS Didot"/>
                  <a:sym typeface="GFS Didot"/>
                </a:rPr>
                <a:t>WANNA GO FASTER?</a:t>
              </a:r>
              <a:endParaRPr>
                <a:latin typeface="GFS Didot"/>
                <a:ea typeface="GFS Didot"/>
                <a:cs typeface="GFS Didot"/>
                <a:sym typeface="GFS Didot"/>
              </a:endParaRPr>
            </a:p>
          </p:txBody>
        </p:sp>
        <p:sp>
          <p:nvSpPr>
            <p:cNvPr id="577" name="Google Shape;577;p38"/>
            <p:cNvSpPr txBox="1"/>
            <p:nvPr/>
          </p:nvSpPr>
          <p:spPr>
            <a:xfrm>
              <a:off x="297946" y="958569"/>
              <a:ext cx="7054624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u="none" strike="noStrike" cap="none">
                  <a:solidFill>
                    <a:srgbClr val="FFFFFF"/>
                  </a:solidFill>
                  <a:latin typeface="GFS Didot"/>
                  <a:ea typeface="GFS Didot"/>
                  <a:cs typeface="GFS Didot"/>
                  <a:sym typeface="GFS Didot"/>
                </a:rPr>
                <a:t>GO NUMPY</a:t>
              </a:r>
              <a:endParaRPr b="1">
                <a:latin typeface="GFS Didot"/>
                <a:ea typeface="GFS Didot"/>
                <a:cs typeface="GFS Didot"/>
                <a:sym typeface="GFS Didot"/>
              </a:endParaRPr>
            </a:p>
          </p:txBody>
        </p:sp>
      </p:grpSp>
      <p:sp>
        <p:nvSpPr>
          <p:cNvPr id="578" name="Google Shape;578;p38"/>
          <p:cNvSpPr txBox="1"/>
          <p:nvPr/>
        </p:nvSpPr>
        <p:spPr>
          <a:xfrm>
            <a:off x="10612625" y="8532825"/>
            <a:ext cx="1317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ms (log axis)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9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9"/>
          <p:cNvSpPr txBox="1"/>
          <p:nvPr/>
        </p:nvSpPr>
        <p:spPr>
          <a:xfrm>
            <a:off x="3324234" y="575477"/>
            <a:ext cx="14629508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4A42C"/>
                </a:solidFill>
                <a:latin typeface="Arial"/>
                <a:ea typeface="Arial"/>
                <a:cs typeface="Arial"/>
                <a:sym typeface="Arial"/>
              </a:rPr>
              <a:t>How to train your Pandas</a:t>
            </a:r>
            <a:endParaRPr/>
          </a:p>
        </p:txBody>
      </p:sp>
      <p:sp>
        <p:nvSpPr>
          <p:cNvPr id="586" name="Google Shape;586;p39"/>
          <p:cNvSpPr txBox="1"/>
          <p:nvPr/>
        </p:nvSpPr>
        <p:spPr>
          <a:xfrm>
            <a:off x="6883672" y="4394090"/>
            <a:ext cx="5300520" cy="87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Aggregating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5" y="0"/>
            <a:ext cx="182474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011200" y="240275"/>
            <a:ext cx="115545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Pandas Little Secrets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259075" y="1310975"/>
            <a:ext cx="7891500" cy="7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4060" marR="0" lvl="1" indent="-367029" algn="l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Improved tool for visualizing data</a:t>
            </a:r>
            <a:endParaRPr/>
          </a:p>
          <a:p>
            <a:pPr marL="734060" marR="0" lvl="1" indent="-367029" algn="l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Efficient Coding</a:t>
            </a:r>
            <a:endParaRPr/>
          </a:p>
          <a:p>
            <a:pPr marL="734060" marR="0" lvl="1" indent="-367029" algn="l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Powerful package</a:t>
            </a:r>
            <a:endParaRPr/>
          </a:p>
          <a:p>
            <a:pPr marL="914400" marR="0" lvl="0" indent="0" algn="l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[Great Variety of commands, Analysing, Filtering &amp; Managing  large datasets</a:t>
            </a:r>
            <a:r>
              <a:rPr lang="en-US" sz="3400">
                <a:solidFill>
                  <a:srgbClr val="FEFEF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]</a:t>
            </a:r>
            <a:endParaRPr sz="3400" b="0" i="0" u="none" strike="noStrike" cap="none">
              <a:solidFill>
                <a:srgbClr val="FEFEF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734060" marR="0" lvl="1" indent="-367029" algn="l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rgbClr val="EF5252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EF525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Steep learning curve</a:t>
            </a:r>
            <a:endParaRPr/>
          </a:p>
          <a:p>
            <a:pPr marL="734060" marR="0" lvl="1" indent="-367029" algn="l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Clr>
                <a:srgbClr val="EF5252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EF525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3-D Matrices Compatibility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5" y="0"/>
            <a:ext cx="182474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0"/>
          <p:cNvSpPr txBox="1"/>
          <p:nvPr/>
        </p:nvSpPr>
        <p:spPr>
          <a:xfrm>
            <a:off x="759325" y="436150"/>
            <a:ext cx="115965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3" name="Google Shape;5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04" y="2038770"/>
            <a:ext cx="11596400" cy="620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gb23589e023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875" y="2340675"/>
            <a:ext cx="9027750" cy="541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gb23589e023_1_37"/>
          <p:cNvGrpSpPr/>
          <p:nvPr/>
        </p:nvGrpSpPr>
        <p:grpSpPr>
          <a:xfrm rot="5400000">
            <a:off x="3113895" y="2386453"/>
            <a:ext cx="1710501" cy="227305"/>
            <a:chOff x="0" y="1270"/>
            <a:chExt cx="3803650" cy="505460"/>
          </a:xfrm>
        </p:grpSpPr>
        <p:sp>
          <p:nvSpPr>
            <p:cNvPr id="600" name="Google Shape;600;gb23589e023_1_37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 extrusionOk="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</p:sp>
        <p:sp>
          <p:nvSpPr>
            <p:cNvPr id="601" name="Google Shape;601;gb23589e023_1_37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 extrusionOk="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</p:sp>
      </p:grpSp>
      <p:grpSp>
        <p:nvGrpSpPr>
          <p:cNvPr id="602" name="Google Shape;602;gb23589e023_1_37"/>
          <p:cNvGrpSpPr/>
          <p:nvPr/>
        </p:nvGrpSpPr>
        <p:grpSpPr>
          <a:xfrm rot="5400000">
            <a:off x="3113895" y="4935342"/>
            <a:ext cx="1710501" cy="227305"/>
            <a:chOff x="0" y="1270"/>
            <a:chExt cx="3803650" cy="505460"/>
          </a:xfrm>
        </p:grpSpPr>
        <p:sp>
          <p:nvSpPr>
            <p:cNvPr id="603" name="Google Shape;603;gb23589e023_1_37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 extrusionOk="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</p:sp>
        <p:sp>
          <p:nvSpPr>
            <p:cNvPr id="604" name="Google Shape;604;gb23589e023_1_37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 extrusionOk="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</p:sp>
      </p:grpSp>
      <p:grpSp>
        <p:nvGrpSpPr>
          <p:cNvPr id="605" name="Google Shape;605;gb23589e023_1_37"/>
          <p:cNvGrpSpPr/>
          <p:nvPr/>
        </p:nvGrpSpPr>
        <p:grpSpPr>
          <a:xfrm rot="5400000">
            <a:off x="3113895" y="7673236"/>
            <a:ext cx="1710501" cy="227305"/>
            <a:chOff x="0" y="1270"/>
            <a:chExt cx="3803650" cy="505460"/>
          </a:xfrm>
        </p:grpSpPr>
        <p:sp>
          <p:nvSpPr>
            <p:cNvPr id="606" name="Google Shape;606;gb23589e023_1_37"/>
            <p:cNvSpPr/>
            <p:nvPr/>
          </p:nvSpPr>
          <p:spPr>
            <a:xfrm>
              <a:off x="0" y="215900"/>
              <a:ext cx="3507740" cy="76200"/>
            </a:xfrm>
            <a:custGeom>
              <a:avLst/>
              <a:gdLst/>
              <a:ahLst/>
              <a:cxnLst/>
              <a:rect l="l" t="t" r="r" b="b"/>
              <a:pathLst>
                <a:path w="3507740" h="76200" extrusionOk="0">
                  <a:moveTo>
                    <a:pt x="0" y="0"/>
                  </a:moveTo>
                  <a:lnTo>
                    <a:pt x="3507740" y="0"/>
                  </a:lnTo>
                  <a:lnTo>
                    <a:pt x="350774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</p:sp>
        <p:sp>
          <p:nvSpPr>
            <p:cNvPr id="607" name="Google Shape;607;gb23589e023_1_37"/>
            <p:cNvSpPr/>
            <p:nvPr/>
          </p:nvSpPr>
          <p:spPr>
            <a:xfrm>
              <a:off x="342900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 extrusionOk="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</p:sp>
      </p:grpSp>
      <p:sp>
        <p:nvSpPr>
          <p:cNvPr id="608" name="Google Shape;608;gb23589e023_1_37"/>
          <p:cNvSpPr txBox="1"/>
          <p:nvPr/>
        </p:nvSpPr>
        <p:spPr>
          <a:xfrm>
            <a:off x="2114852" y="2186056"/>
            <a:ext cx="1295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gb23589e023_1_37"/>
          <p:cNvSpPr txBox="1"/>
          <p:nvPr/>
        </p:nvSpPr>
        <p:spPr>
          <a:xfrm>
            <a:off x="2114852" y="4734945"/>
            <a:ext cx="1295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gb23589e023_1_37"/>
          <p:cNvSpPr txBox="1"/>
          <p:nvPr/>
        </p:nvSpPr>
        <p:spPr>
          <a:xfrm>
            <a:off x="1702176" y="7472838"/>
            <a:ext cx="19671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Combi</a:t>
            </a:r>
            <a:r>
              <a:rPr lang="en-US" sz="3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3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gb23589e023_1_37"/>
          <p:cNvSpPr txBox="1"/>
          <p:nvPr/>
        </p:nvSpPr>
        <p:spPr>
          <a:xfrm>
            <a:off x="3969151" y="1931421"/>
            <a:ext cx="28806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Splitting into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groups determined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"keys"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gb23589e023_1_37"/>
          <p:cNvSpPr txBox="1"/>
          <p:nvPr/>
        </p:nvSpPr>
        <p:spPr>
          <a:xfrm>
            <a:off x="4209285" y="4294573"/>
            <a:ext cx="24003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Applying a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one of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dozens builtin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gb23589e023_1_37"/>
          <p:cNvSpPr txBox="1"/>
          <p:nvPr/>
        </p:nvSpPr>
        <p:spPr>
          <a:xfrm>
            <a:off x="4083369" y="7403941"/>
            <a:ext cx="32004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Combining the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a single datatype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gb23589e023_1_37"/>
          <p:cNvSpPr txBox="1"/>
          <p:nvPr/>
        </p:nvSpPr>
        <p:spPr>
          <a:xfrm>
            <a:off x="13725625" y="7859550"/>
            <a:ext cx="3000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https://bit.ly/3arUm5F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5" name="Google Shape;615;gb23589e023_1_37"/>
          <p:cNvSpPr txBox="1"/>
          <p:nvPr/>
        </p:nvSpPr>
        <p:spPr>
          <a:xfrm>
            <a:off x="3345750" y="436150"/>
            <a:ext cx="115965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50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Aggregating</a:t>
            </a:r>
            <a:endParaRPr sz="6250">
              <a:solidFill>
                <a:srgbClr val="F4A42C"/>
              </a:solidFill>
            </a:endParaRPr>
          </a:p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276">
              <a:solidFill>
                <a:srgbClr val="F4A4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41"/>
          <p:cNvPicPr preferRelativeResize="0"/>
          <p:nvPr/>
        </p:nvPicPr>
        <p:blipFill rotWithShape="1">
          <a:blip r:embed="rId3">
            <a:alphaModFix/>
          </a:blip>
          <a:srcRect t="2873" b="2872"/>
          <a:stretch/>
        </p:blipFill>
        <p:spPr>
          <a:xfrm>
            <a:off x="0" y="0"/>
            <a:ext cx="779406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1"/>
          <p:cNvSpPr txBox="1"/>
          <p:nvPr/>
        </p:nvSpPr>
        <p:spPr>
          <a:xfrm>
            <a:off x="8274725" y="73350"/>
            <a:ext cx="96870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Groupby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2" name="Google Shape;6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908" y="1110450"/>
            <a:ext cx="9687000" cy="333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2904" y="4916277"/>
            <a:ext cx="9810650" cy="51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1"/>
          <p:cNvSpPr/>
          <p:nvPr/>
        </p:nvSpPr>
        <p:spPr>
          <a:xfrm>
            <a:off x="432779" y="4416889"/>
            <a:ext cx="1022185" cy="11727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1"/>
          <p:cNvSpPr txBox="1"/>
          <p:nvPr/>
        </p:nvSpPr>
        <p:spPr>
          <a:xfrm>
            <a:off x="1602338" y="3928853"/>
            <a:ext cx="45894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Groupby returns </a:t>
            </a:r>
            <a:r>
              <a:rPr lang="en-US" sz="2800" b="1" i="1">
                <a:solidFill>
                  <a:srgbClr val="FBFCFD"/>
                </a:solidFill>
                <a:latin typeface="Open Sans"/>
                <a:ea typeface="Open Sans"/>
                <a:cs typeface="Open Sans"/>
                <a:sym typeface="Open Sans"/>
              </a:rPr>
              <a:t>DataframeGroupBy</a:t>
            </a:r>
            <a:endParaRPr b="1" i="1"/>
          </a:p>
        </p:txBody>
      </p:sp>
      <p:sp>
        <p:nvSpPr>
          <p:cNvPr id="626" name="Google Shape;626;p41"/>
          <p:cNvSpPr/>
          <p:nvPr/>
        </p:nvSpPr>
        <p:spPr>
          <a:xfrm>
            <a:off x="432779" y="7218825"/>
            <a:ext cx="1022185" cy="11727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1"/>
          <p:cNvSpPr txBox="1"/>
          <p:nvPr/>
        </p:nvSpPr>
        <p:spPr>
          <a:xfrm>
            <a:off x="1602350" y="6439563"/>
            <a:ext cx="40584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i="1">
                <a:solidFill>
                  <a:srgbClr val="FBFCFD"/>
                </a:solidFill>
                <a:latin typeface="Open Sans"/>
                <a:ea typeface="Open Sans"/>
                <a:cs typeface="Open Sans"/>
                <a:sym typeface="Open Sans"/>
              </a:rPr>
              <a:t>DataframeGroupBy </a:t>
            </a:r>
            <a:r>
              <a:rPr lang="en-US" sz="2800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need a function applied to it</a:t>
            </a: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432779" y="1623789"/>
            <a:ext cx="1022185" cy="11727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1"/>
          <p:cNvSpPr txBox="1"/>
          <p:nvPr/>
        </p:nvSpPr>
        <p:spPr>
          <a:xfrm>
            <a:off x="1602338" y="1096603"/>
            <a:ext cx="45894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Groupby 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doesn’t perform any operations on the table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2"/>
          <p:cNvPicPr preferRelativeResize="0"/>
          <p:nvPr/>
        </p:nvPicPr>
        <p:blipFill rotWithShape="1">
          <a:blip r:embed="rId3">
            <a:alphaModFix/>
          </a:blip>
          <a:srcRect t="2432" b="2432"/>
          <a:stretch/>
        </p:blipFill>
        <p:spPr>
          <a:xfrm>
            <a:off x="0" y="0"/>
            <a:ext cx="772182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2"/>
          <p:cNvSpPr txBox="1"/>
          <p:nvPr/>
        </p:nvSpPr>
        <p:spPr>
          <a:xfrm>
            <a:off x="11708606" y="232212"/>
            <a:ext cx="23073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5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Apply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42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2"/>
          <p:cNvSpPr txBox="1"/>
          <p:nvPr/>
        </p:nvSpPr>
        <p:spPr>
          <a:xfrm>
            <a:off x="1566205" y="1150885"/>
            <a:ext cx="4589413" cy="147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Column-specific aggregation,</a:t>
            </a:r>
            <a:endParaRPr/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control over the output</a:t>
            </a:r>
            <a:endParaRPr/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column names</a:t>
            </a:r>
            <a:endParaRPr/>
          </a:p>
        </p:txBody>
      </p:sp>
      <p:sp>
        <p:nvSpPr>
          <p:cNvPr id="638" name="Google Shape;638;p42"/>
          <p:cNvSpPr/>
          <p:nvPr/>
        </p:nvSpPr>
        <p:spPr>
          <a:xfrm>
            <a:off x="432779" y="4376950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2"/>
          <p:cNvSpPr txBox="1"/>
          <p:nvPr/>
        </p:nvSpPr>
        <p:spPr>
          <a:xfrm>
            <a:off x="1566205" y="3919220"/>
            <a:ext cx="3161258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function names</a:t>
            </a:r>
            <a:endParaRPr/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also be strings.</a:t>
            </a:r>
            <a:endParaRPr/>
          </a:p>
        </p:txBody>
      </p:sp>
      <p:sp>
        <p:nvSpPr>
          <p:cNvPr id="640" name="Google Shape;640;p42"/>
          <p:cNvSpPr/>
          <p:nvPr/>
        </p:nvSpPr>
        <p:spPr>
          <a:xfrm>
            <a:off x="432779" y="7213483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2"/>
          <p:cNvSpPr txBox="1"/>
          <p:nvPr/>
        </p:nvSpPr>
        <p:spPr>
          <a:xfrm>
            <a:off x="1452177" y="6755753"/>
            <a:ext cx="5488632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Check if a function is implemented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rgbClr val="FBFCF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before using apply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2" name="Google Shape;6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027" y="1368203"/>
            <a:ext cx="10218425" cy="75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3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3"/>
          <p:cNvSpPr/>
          <p:nvPr/>
        </p:nvSpPr>
        <p:spPr>
          <a:xfrm>
            <a:off x="432779" y="4376950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3"/>
          <p:cNvSpPr/>
          <p:nvPr/>
        </p:nvSpPr>
        <p:spPr>
          <a:xfrm>
            <a:off x="432779" y="7213483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3"/>
          <p:cNvSpPr txBox="1"/>
          <p:nvPr/>
        </p:nvSpPr>
        <p:spPr>
          <a:xfrm>
            <a:off x="8785449" y="733999"/>
            <a:ext cx="8666700" cy="29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2" b="0" i="0" u="none" strike="noStrike" cap="none">
                <a:solidFill>
                  <a:srgbClr val="F4A42C"/>
                </a:solidFill>
                <a:latin typeface="Arial"/>
                <a:ea typeface="Arial"/>
                <a:cs typeface="Arial"/>
                <a:sym typeface="Arial"/>
              </a:rPr>
              <a:t>Thank you for your Attention! </a:t>
            </a:r>
            <a:endParaRPr/>
          </a:p>
        </p:txBody>
      </p:sp>
      <p:sp>
        <p:nvSpPr>
          <p:cNvPr id="651" name="Google Shape;651;p43"/>
          <p:cNvSpPr txBox="1"/>
          <p:nvPr/>
        </p:nvSpPr>
        <p:spPr>
          <a:xfrm>
            <a:off x="6272150" y="5060450"/>
            <a:ext cx="5283900" cy="3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"</a:t>
            </a:r>
            <a:r>
              <a:rPr lang="en-US" sz="3400" i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Ένα ξέρω, ότι ξέρω τα Pandas </a:t>
            </a: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"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Socrates the </a:t>
            </a:r>
            <a:endParaRPr sz="3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Panda -2020</a:t>
            </a:r>
            <a:endParaRPr/>
          </a:p>
        </p:txBody>
      </p:sp>
      <p:pic>
        <p:nvPicPr>
          <p:cNvPr id="652" name="Google Shape;652;p43"/>
          <p:cNvPicPr preferRelativeResize="0"/>
          <p:nvPr/>
        </p:nvPicPr>
        <p:blipFill rotWithShape="1">
          <a:blip r:embed="rId4">
            <a:alphaModFix/>
          </a:blip>
          <a:srcRect t="4968"/>
          <a:stretch/>
        </p:blipFill>
        <p:spPr>
          <a:xfrm>
            <a:off x="9054248" y="5736226"/>
            <a:ext cx="2047612" cy="263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23589e023_5_18"/>
          <p:cNvSpPr/>
          <p:nvPr/>
        </p:nvSpPr>
        <p:spPr>
          <a:xfrm>
            <a:off x="432779" y="1856264"/>
            <a:ext cx="1022185" cy="11727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b23589e023_5_18"/>
          <p:cNvSpPr/>
          <p:nvPr/>
        </p:nvSpPr>
        <p:spPr>
          <a:xfrm>
            <a:off x="432779" y="4376950"/>
            <a:ext cx="1022185" cy="11727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b23589e023_5_18"/>
          <p:cNvSpPr/>
          <p:nvPr/>
        </p:nvSpPr>
        <p:spPr>
          <a:xfrm>
            <a:off x="432779" y="7213483"/>
            <a:ext cx="1022185" cy="11727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b23589e023_5_18"/>
          <p:cNvSpPr txBox="1"/>
          <p:nvPr/>
        </p:nvSpPr>
        <p:spPr>
          <a:xfrm>
            <a:off x="10169625" y="1024325"/>
            <a:ext cx="43014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82">
                <a:solidFill>
                  <a:srgbClr val="F4A42C"/>
                </a:solidFill>
              </a:rPr>
              <a:t>ABOUT US</a:t>
            </a:r>
            <a:r>
              <a:rPr lang="en-US" sz="6482" b="0" i="0" u="none" strike="noStrike" cap="none">
                <a:solidFill>
                  <a:srgbClr val="F4A42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61" name="Google Shape;661;gb23589e023_5_18"/>
          <p:cNvSpPr txBox="1"/>
          <p:nvPr/>
        </p:nvSpPr>
        <p:spPr>
          <a:xfrm>
            <a:off x="7767450" y="2455475"/>
            <a:ext cx="2753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John Karakasis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gb23589e023_5_18"/>
          <p:cNvSpPr txBox="1"/>
          <p:nvPr/>
        </p:nvSpPr>
        <p:spPr>
          <a:xfrm>
            <a:off x="13761550" y="2501450"/>
            <a:ext cx="330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Ilias Xenogiannis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3" name="Google Shape;663;gb23589e023_5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3126" y="4769287"/>
            <a:ext cx="748426" cy="74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b23589e023_5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3123" y="3429000"/>
            <a:ext cx="748425" cy="7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b23589e023_5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948" y="3429000"/>
            <a:ext cx="748425" cy="7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b23589e023_5_18"/>
          <p:cNvSpPr txBox="1"/>
          <p:nvPr/>
        </p:nvSpPr>
        <p:spPr>
          <a:xfrm>
            <a:off x="14037250" y="3514625"/>
            <a:ext cx="330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linkedin.com/in/ilias-xenogiannis/</a:t>
            </a:r>
            <a:endParaRPr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gb23589e023_5_18"/>
          <p:cNvSpPr txBox="1"/>
          <p:nvPr/>
        </p:nvSpPr>
        <p:spPr>
          <a:xfrm>
            <a:off x="7637550" y="3514625"/>
            <a:ext cx="4129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linkedin.com/in/john-karakasis-157b03175/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gb23589e023_5_18"/>
          <p:cNvSpPr txBox="1"/>
          <p:nvPr/>
        </p:nvSpPr>
        <p:spPr>
          <a:xfrm>
            <a:off x="14037250" y="4854900"/>
            <a:ext cx="3398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medium.com/@ixeno</a:t>
            </a:r>
            <a:endParaRPr sz="1800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Google Shape;669;gb23589e023_5_18"/>
          <p:cNvSpPr txBox="1"/>
          <p:nvPr/>
        </p:nvSpPr>
        <p:spPr>
          <a:xfrm>
            <a:off x="5039250" y="7580650"/>
            <a:ext cx="93261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PANDAS DOCUMENTATION:</a:t>
            </a:r>
            <a:endParaRPr sz="31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</a:t>
            </a:r>
            <a:endParaRPr sz="31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gb23589e023_5_18"/>
          <p:cNvSpPr txBox="1"/>
          <p:nvPr/>
        </p:nvSpPr>
        <p:spPr>
          <a:xfrm>
            <a:off x="4700250" y="6195175"/>
            <a:ext cx="100041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Github link:</a:t>
            </a:r>
            <a:endParaRPr sz="31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github.com/ilias1111/pandas-introduction-seminar</a:t>
            </a:r>
            <a:endParaRPr sz="31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/>
          <p:nvPr/>
        </p:nvSpPr>
        <p:spPr>
          <a:xfrm>
            <a:off x="432779" y="1856264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4"/>
          <p:cNvSpPr/>
          <p:nvPr/>
        </p:nvSpPr>
        <p:spPr>
          <a:xfrm>
            <a:off x="432779" y="4376950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432779" y="7213483"/>
            <a:ext cx="1019399" cy="116952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4"/>
          <p:cNvSpPr txBox="1"/>
          <p:nvPr/>
        </p:nvSpPr>
        <p:spPr>
          <a:xfrm>
            <a:off x="6545450" y="385049"/>
            <a:ext cx="11325900" cy="30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68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See you at the </a:t>
            </a:r>
            <a:endParaRPr sz="7768" i="0" u="none" strike="noStrike" cap="none">
              <a:solidFill>
                <a:srgbClr val="F4A4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68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Workshop in 10'!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44"/>
          <p:cNvSpPr txBox="1"/>
          <p:nvPr/>
        </p:nvSpPr>
        <p:spPr>
          <a:xfrm>
            <a:off x="10438850" y="7899650"/>
            <a:ext cx="3539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bit.ly/3awAwGm</a:t>
            </a:r>
            <a:endParaRPr sz="3100" b="1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0" name="Google Shape;6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8847" y="3902501"/>
            <a:ext cx="3539100" cy="35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8067189" y="1895975"/>
            <a:ext cx="3523139" cy="353893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00" y="0"/>
            <a:ext cx="182474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1047750" y="436150"/>
            <a:ext cx="108516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76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Pandas Data Structures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171391" y="2372225"/>
            <a:ext cx="3523139" cy="353893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8252537" y="2372225"/>
            <a:ext cx="3524328" cy="35401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1163496" y="5729659"/>
            <a:ext cx="3948030" cy="452944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EA8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1231273" y="3518120"/>
            <a:ext cx="3403378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46739A"/>
                </a:solidFill>
                <a:latin typeface="Open Sans"/>
                <a:ea typeface="Open Sans"/>
                <a:cs typeface="Open Sans"/>
                <a:sym typeface="Open Sans"/>
              </a:rPr>
              <a:t>Pandas Dataframes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8244654" y="3518120"/>
            <a:ext cx="3538931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46739A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endParaRPr/>
          </a:p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i="0" u="none" strike="noStrike" cap="none">
                <a:solidFill>
                  <a:srgbClr val="46739A"/>
                </a:solidFill>
                <a:latin typeface="Open Sans"/>
                <a:ea typeface="Open Sans"/>
                <a:cs typeface="Open Sans"/>
                <a:sym typeface="Open Sans"/>
              </a:rPr>
              <a:t>Series</a:t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rot="-5400000">
            <a:off x="-813167" y="3758293"/>
            <a:ext cx="3948030" cy="452944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EA8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-5400000">
            <a:off x="6220365" y="3758293"/>
            <a:ext cx="3948030" cy="452944"/>
          </a:xfrm>
          <a:custGeom>
            <a:avLst/>
            <a:gdLst/>
            <a:ahLst/>
            <a:cxnLst/>
            <a:rect l="l" t="t" r="r" b="b"/>
            <a:pathLst>
              <a:path w="3785870" h="434340" extrusionOk="0">
                <a:moveTo>
                  <a:pt x="3768090" y="187960"/>
                </a:moveTo>
                <a:lnTo>
                  <a:pt x="3506470" y="11430"/>
                </a:lnTo>
                <a:cubicBezTo>
                  <a:pt x="3488690" y="0"/>
                  <a:pt x="3465830" y="3810"/>
                  <a:pt x="3453130" y="21590"/>
                </a:cubicBezTo>
                <a:cubicBezTo>
                  <a:pt x="3441700" y="39370"/>
                  <a:pt x="3445510" y="62230"/>
                  <a:pt x="3463290" y="74930"/>
                </a:cubicBezTo>
                <a:lnTo>
                  <a:pt x="362204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3622040" y="257810"/>
                </a:lnTo>
                <a:lnTo>
                  <a:pt x="3463290" y="364490"/>
                </a:lnTo>
                <a:cubicBezTo>
                  <a:pt x="3445510" y="375920"/>
                  <a:pt x="3441700" y="400050"/>
                  <a:pt x="3453130" y="417830"/>
                </a:cubicBezTo>
                <a:cubicBezTo>
                  <a:pt x="3460750" y="429260"/>
                  <a:pt x="3472180" y="434340"/>
                  <a:pt x="3484880" y="434340"/>
                </a:cubicBezTo>
                <a:cubicBezTo>
                  <a:pt x="3492500" y="434340"/>
                  <a:pt x="3500120" y="431800"/>
                  <a:pt x="3506470" y="427990"/>
                </a:cubicBezTo>
                <a:lnTo>
                  <a:pt x="3769360" y="251460"/>
                </a:lnTo>
                <a:cubicBezTo>
                  <a:pt x="3779520" y="243840"/>
                  <a:pt x="3785870" y="232410"/>
                  <a:pt x="3785870" y="219710"/>
                </a:cubicBezTo>
                <a:cubicBezTo>
                  <a:pt x="3785870" y="207010"/>
                  <a:pt x="3779520" y="195580"/>
                  <a:pt x="3768090" y="187960"/>
                </a:cubicBezTo>
                <a:close/>
              </a:path>
            </a:pathLst>
          </a:custGeom>
          <a:solidFill>
            <a:srgbClr val="EA8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 txBox="1"/>
          <p:nvPr/>
        </p:nvSpPr>
        <p:spPr>
          <a:xfrm rot="1031912">
            <a:off x="4301738" y="1775505"/>
            <a:ext cx="1912516" cy="139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1" name="Google Shape;141;p5"/>
          <p:cNvSpPr txBox="1"/>
          <p:nvPr/>
        </p:nvSpPr>
        <p:spPr>
          <a:xfrm rot="1024916">
            <a:off x="11495704" y="2109766"/>
            <a:ext cx="1944584" cy="14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1" i="0" u="none" strike="noStrike" cap="none">
                <a:solidFill>
                  <a:srgbClr val="EA833D"/>
                </a:solidFill>
                <a:latin typeface="Open Sans"/>
                <a:ea typeface="Open Sans"/>
                <a:cs typeface="Open Sans"/>
                <a:sym typeface="Open Sans"/>
              </a:rPr>
              <a:t>1-D</a:t>
            </a:r>
            <a:endParaRPr sz="1800"/>
          </a:p>
        </p:txBody>
      </p:sp>
      <p:sp>
        <p:nvSpPr>
          <p:cNvPr id="142" name="Google Shape;142;p5"/>
          <p:cNvSpPr txBox="1"/>
          <p:nvPr/>
        </p:nvSpPr>
        <p:spPr>
          <a:xfrm>
            <a:off x="8278783" y="6716003"/>
            <a:ext cx="3470672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(np.array,list, dict) 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2096475" y="6709850"/>
            <a:ext cx="2042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F5F5F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(list, dict)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 rot="1025439">
            <a:off x="4784241" y="2326453"/>
            <a:ext cx="1933373" cy="9308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latin typeface="Open Sans"/>
              </a:rPr>
              <a:t>2-D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862"/>
            <a:ext cx="18259800" cy="102711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6895498" y="2230239"/>
            <a:ext cx="5276868" cy="530052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73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3324234" y="575477"/>
            <a:ext cx="146295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How to train your Pandas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6883672" y="4394090"/>
            <a:ext cx="5300520" cy="87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FDFEFE"/>
                </a:solidFill>
                <a:latin typeface="Open Sans"/>
                <a:ea typeface="Open Sans"/>
                <a:cs typeface="Open Sans"/>
                <a:sym typeface="Open Sans"/>
              </a:rPr>
              <a:t> Importing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/>
        </p:nvSpPr>
        <p:spPr>
          <a:xfrm>
            <a:off x="7575325" y="0"/>
            <a:ext cx="86415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93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Importing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8" name="Google Shape;158;p7"/>
          <p:cNvGrpSpPr/>
          <p:nvPr/>
        </p:nvGrpSpPr>
        <p:grpSpPr>
          <a:xfrm>
            <a:off x="6547355" y="1470408"/>
            <a:ext cx="6517980" cy="3159377"/>
            <a:chOff x="0" y="0"/>
            <a:chExt cx="1907844" cy="924765"/>
          </a:xfrm>
        </p:grpSpPr>
        <p:sp>
          <p:nvSpPr>
            <p:cNvPr id="159" name="Google Shape;159;p7"/>
            <p:cNvSpPr/>
            <p:nvPr/>
          </p:nvSpPr>
          <p:spPr>
            <a:xfrm>
              <a:off x="92710" y="293370"/>
              <a:ext cx="1802434" cy="618695"/>
            </a:xfrm>
            <a:custGeom>
              <a:avLst/>
              <a:gdLst/>
              <a:ahLst/>
              <a:cxnLst/>
              <a:rect l="l" t="t" r="r" b="b"/>
              <a:pathLst>
                <a:path w="1802434" h="618695" extrusionOk="0">
                  <a:moveTo>
                    <a:pt x="0" y="564085"/>
                  </a:moveTo>
                  <a:lnTo>
                    <a:pt x="0" y="618695"/>
                  </a:lnTo>
                  <a:lnTo>
                    <a:pt x="1802434" y="618695"/>
                  </a:lnTo>
                  <a:lnTo>
                    <a:pt x="1802434" y="54610"/>
                  </a:lnTo>
                  <a:lnTo>
                    <a:pt x="1747824" y="0"/>
                  </a:lnTo>
                  <a:lnTo>
                    <a:pt x="1747824" y="564085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160" name="Google Shape;160;p7"/>
            <p:cNvSpPr/>
            <p:nvPr/>
          </p:nvSpPr>
          <p:spPr>
            <a:xfrm>
              <a:off x="6350" y="11430"/>
              <a:ext cx="1827834" cy="833325"/>
            </a:xfrm>
            <a:custGeom>
              <a:avLst/>
              <a:gdLst/>
              <a:ahLst/>
              <a:cxnLst/>
              <a:rect l="l" t="t" r="r" b="b"/>
              <a:pathLst>
                <a:path w="1827834" h="833325" extrusionOk="0">
                  <a:moveTo>
                    <a:pt x="1557324" y="0"/>
                  </a:moveTo>
                  <a:lnTo>
                    <a:pt x="0" y="1270"/>
                  </a:lnTo>
                  <a:lnTo>
                    <a:pt x="0" y="833325"/>
                  </a:lnTo>
                  <a:lnTo>
                    <a:pt x="1826564" y="833325"/>
                  </a:lnTo>
                  <a:lnTo>
                    <a:pt x="1827834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161" name="Google Shape;161;p7"/>
            <p:cNvSpPr/>
            <p:nvPr/>
          </p:nvSpPr>
          <p:spPr>
            <a:xfrm>
              <a:off x="0" y="0"/>
              <a:ext cx="1907844" cy="924765"/>
            </a:xfrm>
            <a:custGeom>
              <a:avLst/>
              <a:gdLst/>
              <a:ahLst/>
              <a:cxnLst/>
              <a:rect l="l" t="t" r="r" b="b"/>
              <a:pathLst>
                <a:path w="1907844" h="924765" extrusionOk="0">
                  <a:moveTo>
                    <a:pt x="1840534" y="275590"/>
                  </a:moveTo>
                  <a:lnTo>
                    <a:pt x="1840534" y="275590"/>
                  </a:lnTo>
                  <a:lnTo>
                    <a:pt x="1839264" y="274320"/>
                  </a:lnTo>
                  <a:lnTo>
                    <a:pt x="1703374" y="138430"/>
                  </a:lnTo>
                  <a:lnTo>
                    <a:pt x="1636064" y="71120"/>
                  </a:lnTo>
                  <a:lnTo>
                    <a:pt x="1564944" y="0"/>
                  </a:lnTo>
                  <a:lnTo>
                    <a:pt x="0" y="0"/>
                  </a:lnTo>
                  <a:lnTo>
                    <a:pt x="0" y="857455"/>
                  </a:lnTo>
                  <a:lnTo>
                    <a:pt x="80010" y="857455"/>
                  </a:lnTo>
                  <a:lnTo>
                    <a:pt x="80010" y="924765"/>
                  </a:lnTo>
                  <a:lnTo>
                    <a:pt x="1907844" y="924765"/>
                  </a:lnTo>
                  <a:lnTo>
                    <a:pt x="1907844" y="342900"/>
                  </a:lnTo>
                  <a:lnTo>
                    <a:pt x="1840534" y="275590"/>
                  </a:lnTo>
                  <a:close/>
                  <a:moveTo>
                    <a:pt x="1568754" y="21590"/>
                  </a:moveTo>
                  <a:lnTo>
                    <a:pt x="1694484" y="146050"/>
                  </a:lnTo>
                  <a:lnTo>
                    <a:pt x="1818944" y="270510"/>
                  </a:lnTo>
                  <a:lnTo>
                    <a:pt x="1568754" y="270510"/>
                  </a:lnTo>
                  <a:lnTo>
                    <a:pt x="1568754" y="21590"/>
                  </a:lnTo>
                  <a:close/>
                  <a:moveTo>
                    <a:pt x="12700" y="844755"/>
                  </a:moveTo>
                  <a:lnTo>
                    <a:pt x="12700" y="12700"/>
                  </a:lnTo>
                  <a:lnTo>
                    <a:pt x="1556054" y="12700"/>
                  </a:lnTo>
                  <a:lnTo>
                    <a:pt x="1556054" y="278130"/>
                  </a:lnTo>
                  <a:cubicBezTo>
                    <a:pt x="1556054" y="281940"/>
                    <a:pt x="1558594" y="284480"/>
                    <a:pt x="1562404" y="284480"/>
                  </a:cubicBezTo>
                  <a:lnTo>
                    <a:pt x="1827834" y="284480"/>
                  </a:lnTo>
                  <a:lnTo>
                    <a:pt x="1827834" y="844755"/>
                  </a:lnTo>
                  <a:lnTo>
                    <a:pt x="12700" y="844755"/>
                  </a:lnTo>
                  <a:close/>
                  <a:moveTo>
                    <a:pt x="1895144" y="912065"/>
                  </a:moveTo>
                  <a:lnTo>
                    <a:pt x="92710" y="912065"/>
                  </a:lnTo>
                  <a:lnTo>
                    <a:pt x="92710" y="857455"/>
                  </a:lnTo>
                  <a:lnTo>
                    <a:pt x="1840534" y="857455"/>
                  </a:lnTo>
                  <a:lnTo>
                    <a:pt x="1840534" y="293370"/>
                  </a:lnTo>
                  <a:lnTo>
                    <a:pt x="1895144" y="347980"/>
                  </a:lnTo>
                  <a:lnTo>
                    <a:pt x="1895144" y="912065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 txBox="1"/>
          <p:nvPr/>
        </p:nvSpPr>
        <p:spPr>
          <a:xfrm>
            <a:off x="6670526" y="2440211"/>
            <a:ext cx="6078095" cy="161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import pandas as pd</a:t>
            </a:r>
            <a:endParaRPr/>
          </a:p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data1 = pd.read_csv('filename.csv')</a:t>
            </a:r>
            <a:endParaRPr/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data2 = pd.read_csv(url)</a:t>
            </a: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>
            <a:off x="11176151" y="4444872"/>
            <a:ext cx="7111855" cy="3036493"/>
            <a:chOff x="0" y="0"/>
            <a:chExt cx="2081681" cy="888799"/>
          </a:xfrm>
        </p:grpSpPr>
        <p:sp>
          <p:nvSpPr>
            <p:cNvPr id="164" name="Google Shape;164;p7"/>
            <p:cNvSpPr/>
            <p:nvPr/>
          </p:nvSpPr>
          <p:spPr>
            <a:xfrm>
              <a:off x="92710" y="293370"/>
              <a:ext cx="1976271" cy="582729"/>
            </a:xfrm>
            <a:custGeom>
              <a:avLst/>
              <a:gdLst/>
              <a:ahLst/>
              <a:cxnLst/>
              <a:rect l="l" t="t" r="r" b="b"/>
              <a:pathLst>
                <a:path w="1976271" h="582729" extrusionOk="0">
                  <a:moveTo>
                    <a:pt x="0" y="528119"/>
                  </a:moveTo>
                  <a:lnTo>
                    <a:pt x="0" y="582729"/>
                  </a:lnTo>
                  <a:lnTo>
                    <a:pt x="1976271" y="582729"/>
                  </a:lnTo>
                  <a:lnTo>
                    <a:pt x="1976271" y="54610"/>
                  </a:lnTo>
                  <a:lnTo>
                    <a:pt x="1921661" y="0"/>
                  </a:lnTo>
                  <a:lnTo>
                    <a:pt x="1921661" y="528119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165" name="Google Shape;165;p7"/>
            <p:cNvSpPr/>
            <p:nvPr/>
          </p:nvSpPr>
          <p:spPr>
            <a:xfrm>
              <a:off x="6350" y="11430"/>
              <a:ext cx="2001671" cy="797359"/>
            </a:xfrm>
            <a:custGeom>
              <a:avLst/>
              <a:gdLst/>
              <a:ahLst/>
              <a:cxnLst/>
              <a:rect l="l" t="t" r="r" b="b"/>
              <a:pathLst>
                <a:path w="2001671" h="797359" extrusionOk="0">
                  <a:moveTo>
                    <a:pt x="1731161" y="0"/>
                  </a:moveTo>
                  <a:lnTo>
                    <a:pt x="0" y="1270"/>
                  </a:lnTo>
                  <a:lnTo>
                    <a:pt x="0" y="797359"/>
                  </a:lnTo>
                  <a:lnTo>
                    <a:pt x="2000401" y="797359"/>
                  </a:lnTo>
                  <a:lnTo>
                    <a:pt x="2001671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166" name="Google Shape;166;p7"/>
            <p:cNvSpPr/>
            <p:nvPr/>
          </p:nvSpPr>
          <p:spPr>
            <a:xfrm>
              <a:off x="0" y="0"/>
              <a:ext cx="2081681" cy="888799"/>
            </a:xfrm>
            <a:custGeom>
              <a:avLst/>
              <a:gdLst/>
              <a:ahLst/>
              <a:cxnLst/>
              <a:rect l="l" t="t" r="r" b="b"/>
              <a:pathLst>
                <a:path w="2081681" h="888799" extrusionOk="0">
                  <a:moveTo>
                    <a:pt x="2014371" y="275590"/>
                  </a:moveTo>
                  <a:lnTo>
                    <a:pt x="2014371" y="275590"/>
                  </a:lnTo>
                  <a:lnTo>
                    <a:pt x="2013101" y="274320"/>
                  </a:lnTo>
                  <a:lnTo>
                    <a:pt x="1877211" y="138430"/>
                  </a:lnTo>
                  <a:lnTo>
                    <a:pt x="1809901" y="71120"/>
                  </a:lnTo>
                  <a:lnTo>
                    <a:pt x="1738781" y="0"/>
                  </a:lnTo>
                  <a:lnTo>
                    <a:pt x="0" y="0"/>
                  </a:lnTo>
                  <a:lnTo>
                    <a:pt x="0" y="821489"/>
                  </a:lnTo>
                  <a:lnTo>
                    <a:pt x="80010" y="821489"/>
                  </a:lnTo>
                  <a:lnTo>
                    <a:pt x="80010" y="888799"/>
                  </a:lnTo>
                  <a:lnTo>
                    <a:pt x="2081681" y="888799"/>
                  </a:lnTo>
                  <a:lnTo>
                    <a:pt x="2081681" y="342900"/>
                  </a:lnTo>
                  <a:lnTo>
                    <a:pt x="2014371" y="275590"/>
                  </a:lnTo>
                  <a:close/>
                  <a:moveTo>
                    <a:pt x="1742591" y="21590"/>
                  </a:moveTo>
                  <a:lnTo>
                    <a:pt x="1868321" y="146050"/>
                  </a:lnTo>
                  <a:lnTo>
                    <a:pt x="1992781" y="270510"/>
                  </a:lnTo>
                  <a:lnTo>
                    <a:pt x="1742591" y="270510"/>
                  </a:lnTo>
                  <a:lnTo>
                    <a:pt x="1742591" y="21590"/>
                  </a:lnTo>
                  <a:close/>
                  <a:moveTo>
                    <a:pt x="12700" y="808789"/>
                  </a:moveTo>
                  <a:lnTo>
                    <a:pt x="12700" y="12700"/>
                  </a:lnTo>
                  <a:lnTo>
                    <a:pt x="1729891" y="12700"/>
                  </a:lnTo>
                  <a:lnTo>
                    <a:pt x="1729891" y="278130"/>
                  </a:lnTo>
                  <a:cubicBezTo>
                    <a:pt x="1729891" y="281940"/>
                    <a:pt x="1732431" y="284480"/>
                    <a:pt x="1736241" y="284480"/>
                  </a:cubicBezTo>
                  <a:lnTo>
                    <a:pt x="2001671" y="284480"/>
                  </a:lnTo>
                  <a:lnTo>
                    <a:pt x="2001671" y="808789"/>
                  </a:lnTo>
                  <a:lnTo>
                    <a:pt x="12700" y="808789"/>
                  </a:lnTo>
                  <a:close/>
                  <a:moveTo>
                    <a:pt x="2068981" y="876099"/>
                  </a:moveTo>
                  <a:lnTo>
                    <a:pt x="92710" y="876099"/>
                  </a:lnTo>
                  <a:lnTo>
                    <a:pt x="92710" y="821489"/>
                  </a:lnTo>
                  <a:lnTo>
                    <a:pt x="2014371" y="821489"/>
                  </a:lnTo>
                  <a:lnTo>
                    <a:pt x="2014371" y="293370"/>
                  </a:lnTo>
                  <a:lnTo>
                    <a:pt x="2068981" y="347980"/>
                  </a:lnTo>
                  <a:lnTo>
                    <a:pt x="2068981" y="876099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7"/>
          <p:cNvSpPr txBox="1"/>
          <p:nvPr/>
        </p:nvSpPr>
        <p:spPr>
          <a:xfrm>
            <a:off x="11246375" y="5327950"/>
            <a:ext cx="6971400" cy="20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file = open('filename.txt', mode='r')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text=file.read()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text=file.close()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12565886" y="4530060"/>
            <a:ext cx="339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 b="0" i="0" u="sng" strike="noStrike" cap="none">
                <a:solidFill>
                  <a:srgbClr val="F4A42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.txt files</a:t>
            </a:r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8129722" y="1600400"/>
            <a:ext cx="23745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sng" strike="noStrike" cap="none">
                <a:solidFill>
                  <a:srgbClr val="F4A42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.csv files</a:t>
            </a:r>
            <a:endParaRPr/>
          </a:p>
        </p:txBody>
      </p:sp>
      <p:grpSp>
        <p:nvGrpSpPr>
          <p:cNvPr id="170" name="Google Shape;170;p7"/>
          <p:cNvGrpSpPr/>
          <p:nvPr/>
        </p:nvGrpSpPr>
        <p:grpSpPr>
          <a:xfrm>
            <a:off x="4219346" y="6771448"/>
            <a:ext cx="7050441" cy="2790750"/>
            <a:chOff x="0" y="0"/>
            <a:chExt cx="2063698" cy="816866"/>
          </a:xfrm>
        </p:grpSpPr>
        <p:sp>
          <p:nvSpPr>
            <p:cNvPr id="171" name="Google Shape;171;p7"/>
            <p:cNvSpPr/>
            <p:nvPr/>
          </p:nvSpPr>
          <p:spPr>
            <a:xfrm>
              <a:off x="92710" y="293370"/>
              <a:ext cx="1958288" cy="510796"/>
            </a:xfrm>
            <a:custGeom>
              <a:avLst/>
              <a:gdLst/>
              <a:ahLst/>
              <a:cxnLst/>
              <a:rect l="l" t="t" r="r" b="b"/>
              <a:pathLst>
                <a:path w="1958288" h="510796" extrusionOk="0">
                  <a:moveTo>
                    <a:pt x="0" y="456186"/>
                  </a:moveTo>
                  <a:lnTo>
                    <a:pt x="0" y="510796"/>
                  </a:lnTo>
                  <a:lnTo>
                    <a:pt x="1958288" y="510796"/>
                  </a:lnTo>
                  <a:lnTo>
                    <a:pt x="1958288" y="54610"/>
                  </a:lnTo>
                  <a:lnTo>
                    <a:pt x="1903678" y="0"/>
                  </a:lnTo>
                  <a:lnTo>
                    <a:pt x="1903678" y="456186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172" name="Google Shape;172;p7"/>
            <p:cNvSpPr/>
            <p:nvPr/>
          </p:nvSpPr>
          <p:spPr>
            <a:xfrm>
              <a:off x="6350" y="11430"/>
              <a:ext cx="1983688" cy="725426"/>
            </a:xfrm>
            <a:custGeom>
              <a:avLst/>
              <a:gdLst/>
              <a:ahLst/>
              <a:cxnLst/>
              <a:rect l="l" t="t" r="r" b="b"/>
              <a:pathLst>
                <a:path w="1983688" h="725426" extrusionOk="0">
                  <a:moveTo>
                    <a:pt x="1713178" y="0"/>
                  </a:moveTo>
                  <a:lnTo>
                    <a:pt x="0" y="1270"/>
                  </a:lnTo>
                  <a:lnTo>
                    <a:pt x="0" y="725426"/>
                  </a:lnTo>
                  <a:lnTo>
                    <a:pt x="1982418" y="725426"/>
                  </a:lnTo>
                  <a:lnTo>
                    <a:pt x="1983688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173" name="Google Shape;173;p7"/>
            <p:cNvSpPr/>
            <p:nvPr/>
          </p:nvSpPr>
          <p:spPr>
            <a:xfrm>
              <a:off x="0" y="0"/>
              <a:ext cx="2063698" cy="816866"/>
            </a:xfrm>
            <a:custGeom>
              <a:avLst/>
              <a:gdLst/>
              <a:ahLst/>
              <a:cxnLst/>
              <a:rect l="l" t="t" r="r" b="b"/>
              <a:pathLst>
                <a:path w="2063698" h="816866" extrusionOk="0">
                  <a:moveTo>
                    <a:pt x="1996388" y="275590"/>
                  </a:moveTo>
                  <a:lnTo>
                    <a:pt x="1996388" y="275590"/>
                  </a:lnTo>
                  <a:lnTo>
                    <a:pt x="1995118" y="274320"/>
                  </a:lnTo>
                  <a:lnTo>
                    <a:pt x="1859228" y="138430"/>
                  </a:lnTo>
                  <a:lnTo>
                    <a:pt x="1791918" y="71120"/>
                  </a:lnTo>
                  <a:lnTo>
                    <a:pt x="1720798" y="0"/>
                  </a:lnTo>
                  <a:lnTo>
                    <a:pt x="0" y="0"/>
                  </a:lnTo>
                  <a:lnTo>
                    <a:pt x="0" y="749556"/>
                  </a:lnTo>
                  <a:lnTo>
                    <a:pt x="80010" y="749556"/>
                  </a:lnTo>
                  <a:lnTo>
                    <a:pt x="80010" y="816866"/>
                  </a:lnTo>
                  <a:lnTo>
                    <a:pt x="2063698" y="816866"/>
                  </a:lnTo>
                  <a:lnTo>
                    <a:pt x="2063698" y="342900"/>
                  </a:lnTo>
                  <a:lnTo>
                    <a:pt x="1996388" y="275590"/>
                  </a:lnTo>
                  <a:close/>
                  <a:moveTo>
                    <a:pt x="1724608" y="21590"/>
                  </a:moveTo>
                  <a:lnTo>
                    <a:pt x="1850338" y="146050"/>
                  </a:lnTo>
                  <a:lnTo>
                    <a:pt x="1974798" y="270510"/>
                  </a:lnTo>
                  <a:lnTo>
                    <a:pt x="1724608" y="270510"/>
                  </a:lnTo>
                  <a:lnTo>
                    <a:pt x="1724608" y="21590"/>
                  </a:lnTo>
                  <a:close/>
                  <a:moveTo>
                    <a:pt x="12700" y="736856"/>
                  </a:moveTo>
                  <a:lnTo>
                    <a:pt x="12700" y="12700"/>
                  </a:lnTo>
                  <a:lnTo>
                    <a:pt x="1711908" y="12700"/>
                  </a:lnTo>
                  <a:lnTo>
                    <a:pt x="1711908" y="278130"/>
                  </a:lnTo>
                  <a:cubicBezTo>
                    <a:pt x="1711908" y="281940"/>
                    <a:pt x="1714448" y="284480"/>
                    <a:pt x="1718258" y="284480"/>
                  </a:cubicBezTo>
                  <a:lnTo>
                    <a:pt x="1983688" y="284480"/>
                  </a:lnTo>
                  <a:lnTo>
                    <a:pt x="1983688" y="736856"/>
                  </a:lnTo>
                  <a:lnTo>
                    <a:pt x="12700" y="736856"/>
                  </a:lnTo>
                  <a:close/>
                  <a:moveTo>
                    <a:pt x="2050998" y="804166"/>
                  </a:moveTo>
                  <a:lnTo>
                    <a:pt x="92710" y="804166"/>
                  </a:lnTo>
                  <a:lnTo>
                    <a:pt x="92710" y="749556"/>
                  </a:lnTo>
                  <a:lnTo>
                    <a:pt x="1996388" y="749556"/>
                  </a:lnTo>
                  <a:lnTo>
                    <a:pt x="1996388" y="293370"/>
                  </a:lnTo>
                  <a:lnTo>
                    <a:pt x="2050998" y="347980"/>
                  </a:lnTo>
                  <a:lnTo>
                    <a:pt x="2050998" y="804166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7"/>
          <p:cNvSpPr txBox="1"/>
          <p:nvPr/>
        </p:nvSpPr>
        <p:spPr>
          <a:xfrm>
            <a:off x="5293397" y="6947059"/>
            <a:ext cx="3100976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sng" strike="noStrike" cap="none">
                <a:solidFill>
                  <a:srgbClr val="F4A42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Excel files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4361095" y="7873042"/>
            <a:ext cx="7050441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import pandas as pd</a:t>
            </a:r>
            <a:endParaRPr/>
          </a:p>
          <a:p>
            <a:pPr marL="0" marR="0" lvl="0" indent="0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= pd.ExcelFile('filename.xlsx')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/>
        </p:nvSpPr>
        <p:spPr>
          <a:xfrm>
            <a:off x="7575325" y="173150"/>
            <a:ext cx="86415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93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Importing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6547355" y="1798076"/>
            <a:ext cx="7767081" cy="3345424"/>
            <a:chOff x="0" y="0"/>
            <a:chExt cx="2273462" cy="979222"/>
          </a:xfrm>
        </p:grpSpPr>
        <p:sp>
          <p:nvSpPr>
            <p:cNvPr id="182" name="Google Shape;182;p8"/>
            <p:cNvSpPr/>
            <p:nvPr/>
          </p:nvSpPr>
          <p:spPr>
            <a:xfrm>
              <a:off x="92710" y="293370"/>
              <a:ext cx="2168052" cy="673152"/>
            </a:xfrm>
            <a:custGeom>
              <a:avLst/>
              <a:gdLst/>
              <a:ahLst/>
              <a:cxnLst/>
              <a:rect l="l" t="t" r="r" b="b"/>
              <a:pathLst>
                <a:path w="2168052" h="673152" extrusionOk="0">
                  <a:moveTo>
                    <a:pt x="0" y="618542"/>
                  </a:moveTo>
                  <a:lnTo>
                    <a:pt x="0" y="673152"/>
                  </a:lnTo>
                  <a:lnTo>
                    <a:pt x="2168052" y="673152"/>
                  </a:lnTo>
                  <a:lnTo>
                    <a:pt x="2168052" y="54610"/>
                  </a:lnTo>
                  <a:lnTo>
                    <a:pt x="2113442" y="0"/>
                  </a:lnTo>
                  <a:lnTo>
                    <a:pt x="2113442" y="618542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183" name="Google Shape;183;p8"/>
            <p:cNvSpPr/>
            <p:nvPr/>
          </p:nvSpPr>
          <p:spPr>
            <a:xfrm>
              <a:off x="6350" y="11430"/>
              <a:ext cx="2193452" cy="887782"/>
            </a:xfrm>
            <a:custGeom>
              <a:avLst/>
              <a:gdLst/>
              <a:ahLst/>
              <a:cxnLst/>
              <a:rect l="l" t="t" r="r" b="b"/>
              <a:pathLst>
                <a:path w="2193452" h="887782" extrusionOk="0">
                  <a:moveTo>
                    <a:pt x="1922942" y="0"/>
                  </a:moveTo>
                  <a:lnTo>
                    <a:pt x="0" y="1270"/>
                  </a:lnTo>
                  <a:lnTo>
                    <a:pt x="0" y="887782"/>
                  </a:lnTo>
                  <a:lnTo>
                    <a:pt x="2192182" y="887782"/>
                  </a:lnTo>
                  <a:lnTo>
                    <a:pt x="2193452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184" name="Google Shape;184;p8"/>
            <p:cNvSpPr/>
            <p:nvPr/>
          </p:nvSpPr>
          <p:spPr>
            <a:xfrm>
              <a:off x="0" y="0"/>
              <a:ext cx="2273462" cy="979222"/>
            </a:xfrm>
            <a:custGeom>
              <a:avLst/>
              <a:gdLst/>
              <a:ahLst/>
              <a:cxnLst/>
              <a:rect l="l" t="t" r="r" b="b"/>
              <a:pathLst>
                <a:path w="2273462" h="979222" extrusionOk="0">
                  <a:moveTo>
                    <a:pt x="2206152" y="275590"/>
                  </a:moveTo>
                  <a:lnTo>
                    <a:pt x="2206152" y="275590"/>
                  </a:lnTo>
                  <a:lnTo>
                    <a:pt x="2204882" y="274320"/>
                  </a:lnTo>
                  <a:lnTo>
                    <a:pt x="2068992" y="138430"/>
                  </a:lnTo>
                  <a:lnTo>
                    <a:pt x="2001682" y="71120"/>
                  </a:lnTo>
                  <a:lnTo>
                    <a:pt x="1930562" y="0"/>
                  </a:lnTo>
                  <a:lnTo>
                    <a:pt x="0" y="0"/>
                  </a:lnTo>
                  <a:lnTo>
                    <a:pt x="0" y="911912"/>
                  </a:lnTo>
                  <a:lnTo>
                    <a:pt x="80010" y="911912"/>
                  </a:lnTo>
                  <a:lnTo>
                    <a:pt x="80010" y="979222"/>
                  </a:lnTo>
                  <a:lnTo>
                    <a:pt x="2273462" y="979222"/>
                  </a:lnTo>
                  <a:lnTo>
                    <a:pt x="2273462" y="342900"/>
                  </a:lnTo>
                  <a:lnTo>
                    <a:pt x="2206152" y="275590"/>
                  </a:lnTo>
                  <a:close/>
                  <a:moveTo>
                    <a:pt x="1934372" y="21590"/>
                  </a:moveTo>
                  <a:lnTo>
                    <a:pt x="2060102" y="146050"/>
                  </a:lnTo>
                  <a:lnTo>
                    <a:pt x="2184562" y="270510"/>
                  </a:lnTo>
                  <a:lnTo>
                    <a:pt x="1934372" y="270510"/>
                  </a:lnTo>
                  <a:lnTo>
                    <a:pt x="1934372" y="21590"/>
                  </a:lnTo>
                  <a:close/>
                  <a:moveTo>
                    <a:pt x="12700" y="899212"/>
                  </a:moveTo>
                  <a:lnTo>
                    <a:pt x="12700" y="12700"/>
                  </a:lnTo>
                  <a:lnTo>
                    <a:pt x="1921672" y="12700"/>
                  </a:lnTo>
                  <a:lnTo>
                    <a:pt x="1921672" y="278130"/>
                  </a:lnTo>
                  <a:cubicBezTo>
                    <a:pt x="1921672" y="281940"/>
                    <a:pt x="1924212" y="284480"/>
                    <a:pt x="1928022" y="284480"/>
                  </a:cubicBezTo>
                  <a:lnTo>
                    <a:pt x="2193452" y="284480"/>
                  </a:lnTo>
                  <a:lnTo>
                    <a:pt x="2193452" y="899212"/>
                  </a:lnTo>
                  <a:lnTo>
                    <a:pt x="12700" y="899212"/>
                  </a:lnTo>
                  <a:close/>
                  <a:moveTo>
                    <a:pt x="2260762" y="966522"/>
                  </a:moveTo>
                  <a:lnTo>
                    <a:pt x="92710" y="966522"/>
                  </a:lnTo>
                  <a:lnTo>
                    <a:pt x="92710" y="911912"/>
                  </a:lnTo>
                  <a:lnTo>
                    <a:pt x="2206152" y="911912"/>
                  </a:lnTo>
                  <a:lnTo>
                    <a:pt x="2206152" y="293370"/>
                  </a:lnTo>
                  <a:lnTo>
                    <a:pt x="2260762" y="347980"/>
                  </a:lnTo>
                  <a:lnTo>
                    <a:pt x="2260762" y="966522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8"/>
          <p:cNvSpPr txBox="1"/>
          <p:nvPr/>
        </p:nvSpPr>
        <p:spPr>
          <a:xfrm>
            <a:off x="6678113" y="2471797"/>
            <a:ext cx="7081580" cy="270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import json</a:t>
            </a:r>
            <a:endParaRPr/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open('filename.json', 'r') as json_file:</a:t>
            </a:r>
            <a:endParaRPr/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json_data=json.load(json_file)</a:t>
            </a:r>
            <a:endParaRPr/>
          </a:p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6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[type of json_data: dictionary]</a:t>
            </a:r>
            <a:endParaRPr/>
          </a:p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86" b="0" i="0" u="none" strike="noStrike" cap="none">
              <a:solidFill>
                <a:srgbClr val="46739A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86" name="Google Shape;186;p8"/>
          <p:cNvGrpSpPr/>
          <p:nvPr/>
        </p:nvGrpSpPr>
        <p:grpSpPr>
          <a:xfrm>
            <a:off x="4357288" y="5875216"/>
            <a:ext cx="7050441" cy="3732797"/>
            <a:chOff x="0" y="0"/>
            <a:chExt cx="2063698" cy="1092608"/>
          </a:xfrm>
        </p:grpSpPr>
        <p:sp>
          <p:nvSpPr>
            <p:cNvPr id="187" name="Google Shape;187;p8"/>
            <p:cNvSpPr/>
            <p:nvPr/>
          </p:nvSpPr>
          <p:spPr>
            <a:xfrm>
              <a:off x="92710" y="293370"/>
              <a:ext cx="1958288" cy="786538"/>
            </a:xfrm>
            <a:custGeom>
              <a:avLst/>
              <a:gdLst/>
              <a:ahLst/>
              <a:cxnLst/>
              <a:rect l="l" t="t" r="r" b="b"/>
              <a:pathLst>
                <a:path w="1958288" h="786538" extrusionOk="0">
                  <a:moveTo>
                    <a:pt x="0" y="731928"/>
                  </a:moveTo>
                  <a:lnTo>
                    <a:pt x="0" y="786538"/>
                  </a:lnTo>
                  <a:lnTo>
                    <a:pt x="1958288" y="786538"/>
                  </a:lnTo>
                  <a:lnTo>
                    <a:pt x="1958288" y="54610"/>
                  </a:lnTo>
                  <a:lnTo>
                    <a:pt x="1903678" y="0"/>
                  </a:lnTo>
                  <a:lnTo>
                    <a:pt x="1903678" y="731928"/>
                  </a:lnTo>
                  <a:close/>
                </a:path>
              </a:pathLst>
            </a:custGeom>
            <a:solidFill>
              <a:srgbClr val="9AA7B2"/>
            </a:solidFill>
            <a:ln>
              <a:noFill/>
            </a:ln>
          </p:spPr>
        </p:sp>
        <p:sp>
          <p:nvSpPr>
            <p:cNvPr id="188" name="Google Shape;188;p8"/>
            <p:cNvSpPr/>
            <p:nvPr/>
          </p:nvSpPr>
          <p:spPr>
            <a:xfrm>
              <a:off x="6350" y="11430"/>
              <a:ext cx="1983688" cy="1001168"/>
            </a:xfrm>
            <a:custGeom>
              <a:avLst/>
              <a:gdLst/>
              <a:ahLst/>
              <a:cxnLst/>
              <a:rect l="l" t="t" r="r" b="b"/>
              <a:pathLst>
                <a:path w="1983688" h="1001168" extrusionOk="0">
                  <a:moveTo>
                    <a:pt x="1713178" y="0"/>
                  </a:moveTo>
                  <a:lnTo>
                    <a:pt x="0" y="1270"/>
                  </a:lnTo>
                  <a:lnTo>
                    <a:pt x="0" y="1001168"/>
                  </a:lnTo>
                  <a:lnTo>
                    <a:pt x="1982418" y="1001168"/>
                  </a:lnTo>
                  <a:lnTo>
                    <a:pt x="1983688" y="266700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</p:spPr>
        </p:sp>
        <p:sp>
          <p:nvSpPr>
            <p:cNvPr id="189" name="Google Shape;189;p8"/>
            <p:cNvSpPr/>
            <p:nvPr/>
          </p:nvSpPr>
          <p:spPr>
            <a:xfrm>
              <a:off x="0" y="0"/>
              <a:ext cx="2063698" cy="1092608"/>
            </a:xfrm>
            <a:custGeom>
              <a:avLst/>
              <a:gdLst/>
              <a:ahLst/>
              <a:cxnLst/>
              <a:rect l="l" t="t" r="r" b="b"/>
              <a:pathLst>
                <a:path w="2063698" h="1092608" extrusionOk="0">
                  <a:moveTo>
                    <a:pt x="1996388" y="275590"/>
                  </a:moveTo>
                  <a:lnTo>
                    <a:pt x="1996388" y="275590"/>
                  </a:lnTo>
                  <a:lnTo>
                    <a:pt x="1995118" y="274320"/>
                  </a:lnTo>
                  <a:lnTo>
                    <a:pt x="1859228" y="138430"/>
                  </a:lnTo>
                  <a:lnTo>
                    <a:pt x="1791918" y="71120"/>
                  </a:lnTo>
                  <a:lnTo>
                    <a:pt x="1720798" y="0"/>
                  </a:lnTo>
                  <a:lnTo>
                    <a:pt x="0" y="0"/>
                  </a:lnTo>
                  <a:lnTo>
                    <a:pt x="0" y="1025298"/>
                  </a:lnTo>
                  <a:lnTo>
                    <a:pt x="80010" y="1025298"/>
                  </a:lnTo>
                  <a:lnTo>
                    <a:pt x="80010" y="1092608"/>
                  </a:lnTo>
                  <a:lnTo>
                    <a:pt x="2063698" y="1092608"/>
                  </a:lnTo>
                  <a:lnTo>
                    <a:pt x="2063698" y="342900"/>
                  </a:lnTo>
                  <a:lnTo>
                    <a:pt x="1996388" y="275590"/>
                  </a:lnTo>
                  <a:close/>
                  <a:moveTo>
                    <a:pt x="1724608" y="21590"/>
                  </a:moveTo>
                  <a:lnTo>
                    <a:pt x="1850338" y="146050"/>
                  </a:lnTo>
                  <a:lnTo>
                    <a:pt x="1974798" y="270510"/>
                  </a:lnTo>
                  <a:lnTo>
                    <a:pt x="1724608" y="270510"/>
                  </a:lnTo>
                  <a:lnTo>
                    <a:pt x="1724608" y="21590"/>
                  </a:lnTo>
                  <a:close/>
                  <a:moveTo>
                    <a:pt x="12700" y="1012598"/>
                  </a:moveTo>
                  <a:lnTo>
                    <a:pt x="12700" y="12700"/>
                  </a:lnTo>
                  <a:lnTo>
                    <a:pt x="1711908" y="12700"/>
                  </a:lnTo>
                  <a:lnTo>
                    <a:pt x="1711908" y="278130"/>
                  </a:lnTo>
                  <a:cubicBezTo>
                    <a:pt x="1711908" y="281940"/>
                    <a:pt x="1714448" y="284480"/>
                    <a:pt x="1718258" y="284480"/>
                  </a:cubicBezTo>
                  <a:lnTo>
                    <a:pt x="1983688" y="284480"/>
                  </a:lnTo>
                  <a:lnTo>
                    <a:pt x="1983688" y="1012598"/>
                  </a:lnTo>
                  <a:lnTo>
                    <a:pt x="12700" y="1012598"/>
                  </a:lnTo>
                  <a:close/>
                  <a:moveTo>
                    <a:pt x="2050998" y="1079908"/>
                  </a:moveTo>
                  <a:lnTo>
                    <a:pt x="92710" y="1079908"/>
                  </a:lnTo>
                  <a:lnTo>
                    <a:pt x="92710" y="1025298"/>
                  </a:lnTo>
                  <a:lnTo>
                    <a:pt x="1996388" y="1025298"/>
                  </a:lnTo>
                  <a:lnTo>
                    <a:pt x="1996388" y="293370"/>
                  </a:lnTo>
                  <a:lnTo>
                    <a:pt x="2050998" y="347980"/>
                  </a:lnTo>
                  <a:lnTo>
                    <a:pt x="2050998" y="1079908"/>
                  </a:lnTo>
                  <a:close/>
                </a:path>
              </a:pathLst>
            </a:custGeom>
            <a:solidFill>
              <a:srgbClr val="77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6771780" y="4383820"/>
            <a:ext cx="749298" cy="443027"/>
          </a:xfrm>
          <a:custGeom>
            <a:avLst/>
            <a:gdLst/>
            <a:ahLst/>
            <a:cxnLst/>
            <a:rect l="l" t="t" r="r" b="b"/>
            <a:pathLst>
              <a:path w="734606" h="434340" extrusionOk="0">
                <a:moveTo>
                  <a:pt x="716826" y="187960"/>
                </a:moveTo>
                <a:lnTo>
                  <a:pt x="455206" y="11430"/>
                </a:lnTo>
                <a:cubicBezTo>
                  <a:pt x="437426" y="0"/>
                  <a:pt x="414566" y="3810"/>
                  <a:pt x="401866" y="21590"/>
                </a:cubicBezTo>
                <a:cubicBezTo>
                  <a:pt x="390436" y="39370"/>
                  <a:pt x="394246" y="62230"/>
                  <a:pt x="412026" y="74930"/>
                </a:cubicBezTo>
                <a:lnTo>
                  <a:pt x="570776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570776" y="257810"/>
                </a:lnTo>
                <a:lnTo>
                  <a:pt x="412026" y="364490"/>
                </a:lnTo>
                <a:cubicBezTo>
                  <a:pt x="394246" y="375920"/>
                  <a:pt x="390436" y="400050"/>
                  <a:pt x="401866" y="417830"/>
                </a:cubicBezTo>
                <a:cubicBezTo>
                  <a:pt x="409486" y="429260"/>
                  <a:pt x="420916" y="434340"/>
                  <a:pt x="433616" y="434340"/>
                </a:cubicBezTo>
                <a:cubicBezTo>
                  <a:pt x="441236" y="434340"/>
                  <a:pt x="448856" y="431800"/>
                  <a:pt x="455206" y="427990"/>
                </a:cubicBezTo>
                <a:lnTo>
                  <a:pt x="718096" y="251460"/>
                </a:lnTo>
                <a:cubicBezTo>
                  <a:pt x="728256" y="243840"/>
                  <a:pt x="734606" y="232410"/>
                  <a:pt x="734606" y="219710"/>
                </a:cubicBezTo>
                <a:cubicBezTo>
                  <a:pt x="734606" y="207010"/>
                  <a:pt x="728256" y="195580"/>
                  <a:pt x="716826" y="187960"/>
                </a:cubicBezTo>
                <a:close/>
              </a:path>
            </a:pathLst>
          </a:custGeom>
          <a:solidFill>
            <a:srgbClr val="9AA7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 txBox="1"/>
          <p:nvPr/>
        </p:nvSpPr>
        <p:spPr>
          <a:xfrm>
            <a:off x="8783982" y="1948550"/>
            <a:ext cx="26238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sng" strike="noStrike" cap="none">
                <a:solidFill>
                  <a:srgbClr val="F4A42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.json files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5682987" y="5943574"/>
            <a:ext cx="3100976" cy="58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 i="0" u="sng" strike="noStrike" cap="none">
                <a:solidFill>
                  <a:srgbClr val="F4A42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Other files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4491572" y="6517970"/>
            <a:ext cx="5309700" cy="23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46739A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MATLAB files</a:t>
            </a:r>
            <a:endParaRPr/>
          </a:p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46739A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Stata files</a:t>
            </a:r>
            <a:endParaRPr/>
          </a:p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46739A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SAS files</a:t>
            </a:r>
            <a:endParaRPr/>
          </a:p>
          <a:p>
            <a:pPr marL="734060" marR="0" lvl="1" indent="-367029" algn="l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Clr>
                <a:srgbClr val="46739A"/>
              </a:buClr>
              <a:buSzPts val="3400"/>
              <a:buFont typeface="Arial"/>
              <a:buChar char="•"/>
            </a:pPr>
            <a:r>
              <a:rPr lang="en-US" sz="3400" b="0" i="0" u="none" strike="noStrike" cap="none">
                <a:solidFill>
                  <a:srgbClr val="46739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Pickled files</a:t>
            </a:r>
            <a:endParaRPr/>
          </a:p>
        </p:txBody>
      </p:sp>
      <p:pic>
        <p:nvPicPr>
          <p:cNvPr id="194" name="Google Shape;1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676" y="7039700"/>
            <a:ext cx="2141875" cy="21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579425" y="0"/>
            <a:ext cx="48006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i="0" u="none" strike="noStrike" cap="none">
                <a:solidFill>
                  <a:srgbClr val="F4A42C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501837"/>
            <a:ext cx="12817409" cy="486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9464" y="4690683"/>
            <a:ext cx="7169661" cy="456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Office PowerPoint</Application>
  <PresentationFormat>Custom</PresentationFormat>
  <Paragraphs>269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GFS Didot</vt:lpstr>
      <vt:lpstr>Roboto</vt:lpstr>
      <vt:lpstr>Arial</vt:lpstr>
      <vt:lpstr>Open Sans Light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ilias xeno</dc:creator>
  <cp:lastModifiedBy>ilias xeno</cp:lastModifiedBy>
  <cp:revision>1</cp:revision>
  <dcterms:created xsi:type="dcterms:W3CDTF">2006-08-16T00:00:00Z</dcterms:created>
  <dcterms:modified xsi:type="dcterms:W3CDTF">2020-12-21T09:40:14Z</dcterms:modified>
</cp:coreProperties>
</file>